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notesMasterIdLst>
    <p:notesMasterId r:id="rId41"/>
  </p:notesMasterIdLst>
  <p:handoutMasterIdLst>
    <p:handoutMasterId r:id="rId42"/>
  </p:handoutMasterIdLst>
  <p:sldIdLst>
    <p:sldId id="256" r:id="rId2"/>
    <p:sldId id="272" r:id="rId3"/>
    <p:sldId id="300" r:id="rId4"/>
    <p:sldId id="275" r:id="rId5"/>
    <p:sldId id="257" r:id="rId6"/>
    <p:sldId id="258" r:id="rId7"/>
    <p:sldId id="271" r:id="rId8"/>
    <p:sldId id="259" r:id="rId9"/>
    <p:sldId id="279" r:id="rId10"/>
    <p:sldId id="280" r:id="rId11"/>
    <p:sldId id="304" r:id="rId12"/>
    <p:sldId id="276" r:id="rId13"/>
    <p:sldId id="277" r:id="rId14"/>
    <p:sldId id="305" r:id="rId15"/>
    <p:sldId id="278" r:id="rId16"/>
    <p:sldId id="282" r:id="rId17"/>
    <p:sldId id="283" r:id="rId18"/>
    <p:sldId id="286" r:id="rId19"/>
    <p:sldId id="301" r:id="rId20"/>
    <p:sldId id="284" r:id="rId21"/>
    <p:sldId id="303" r:id="rId22"/>
    <p:sldId id="302" r:id="rId23"/>
    <p:sldId id="285" r:id="rId24"/>
    <p:sldId id="287" r:id="rId25"/>
    <p:sldId id="288" r:id="rId26"/>
    <p:sldId id="297" r:id="rId27"/>
    <p:sldId id="289" r:id="rId28"/>
    <p:sldId id="290" r:id="rId29"/>
    <p:sldId id="291" r:id="rId30"/>
    <p:sldId id="298" r:id="rId31"/>
    <p:sldId id="292" r:id="rId32"/>
    <p:sldId id="260" r:id="rId33"/>
    <p:sldId id="293" r:id="rId34"/>
    <p:sldId id="294" r:id="rId35"/>
    <p:sldId id="299" r:id="rId36"/>
    <p:sldId id="262" r:id="rId37"/>
    <p:sldId id="295" r:id="rId38"/>
    <p:sldId id="264" r:id="rId39"/>
    <p:sldId id="265" r:id="rId4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" id="{709A2BE3-2D0E-4BDF-9E7B-B5B14B6C6981}">
          <p14:sldIdLst>
            <p14:sldId id="256"/>
            <p14:sldId id="272"/>
            <p14:sldId id="300"/>
            <p14:sldId id="275"/>
            <p14:sldId id="257"/>
          </p14:sldIdLst>
        </p14:section>
        <p14:section name="Content" id="{E69510C4-FC53-4A79-B98C-36AD0169A3BC}">
          <p14:sldIdLst>
            <p14:sldId id="258"/>
            <p14:sldId id="271"/>
            <p14:sldId id="259"/>
            <p14:sldId id="279"/>
            <p14:sldId id="280"/>
            <p14:sldId id="304"/>
            <p14:sldId id="276"/>
            <p14:sldId id="277"/>
            <p14:sldId id="305"/>
            <p14:sldId id="278"/>
            <p14:sldId id="282"/>
            <p14:sldId id="283"/>
            <p14:sldId id="286"/>
            <p14:sldId id="301"/>
            <p14:sldId id="284"/>
            <p14:sldId id="303"/>
            <p14:sldId id="302"/>
            <p14:sldId id="285"/>
            <p14:sldId id="287"/>
            <p14:sldId id="288"/>
            <p14:sldId id="297"/>
            <p14:sldId id="289"/>
            <p14:sldId id="290"/>
            <p14:sldId id="291"/>
            <p14:sldId id="298"/>
            <p14:sldId id="292"/>
            <p14:sldId id="260"/>
            <p14:sldId id="293"/>
            <p14:sldId id="294"/>
            <p14:sldId id="299"/>
            <p14:sldId id="262"/>
          </p14:sldIdLst>
        </p14:section>
        <p14:section name="Conclusion" id="{10E03AB1-9AA8-4E86-9A64-D741901E50A2}">
          <p14:sldIdLst>
            <p14:sldId id="295"/>
            <p14:sldId id="264"/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4C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882" autoAdjust="0"/>
    <p:restoredTop sz="93750" autoAdjust="0"/>
  </p:normalViewPr>
  <p:slideViewPr>
    <p:cSldViewPr snapToGrid="0" showGuides="1">
      <p:cViewPr varScale="1">
        <p:scale>
          <a:sx n="107" d="100"/>
          <a:sy n="107" d="100"/>
        </p:scale>
        <p:origin x="414" y="114"/>
      </p:cViewPr>
      <p:guideLst>
        <p:guide orient="horz" pos="2184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0" d="100"/>
          <a:sy n="50" d="100"/>
        </p:scale>
        <p:origin x="1852" y="4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6F20103-83CC-4A54-8FDE-9D37FC2629C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A53962-26EF-44E4-9E69-61B1727AB1C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087215-0C8F-4762-A664-737A353EC9A4}" type="datetimeFigureOut">
              <a:rPr lang="bg-BG" smtClean="0"/>
              <a:t>28.2.2020 г.</a:t>
            </a:fld>
            <a:endParaRPr lang="bg-B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8A6967E-448F-4887-8FCB-34482EFBCC7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B6554C2-DDBA-40E2-9536-53A07EC5027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318AE-53F9-47EA-B5FE-E9473933AF11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506029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D84649-876A-46C9-8472-14CB09C070D8}" type="datetimeFigureOut">
              <a:rPr lang="en-US" smtClean="0"/>
              <a:t>2/28/2020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067CD-8E6B-4360-9AA8-C5DF2A48A6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8476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microsoft.com/office/2007/relationships/hdphoto" Target="../media/hdphoto1.wdp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5" Type="http://schemas.openxmlformats.org/officeDocument/2006/relationships/image" Target="../media/image2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hyperlink" Target="https://softuni.bg/forum/categories/58/softuni-digital" TargetMode="External"/><Relationship Id="rId7" Type="http://schemas.openxmlformats.org/officeDocument/2006/relationships/image" Target="../media/image25.png"/><Relationship Id="rId2" Type="http://schemas.openxmlformats.org/officeDocument/2006/relationships/hyperlink" Target="https://www.facebook.com/SoftUniDigital/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0083EF42-0866-43EA-A7A0-60B63434545C}"/>
              </a:ext>
            </a:extLst>
          </p:cNvPr>
          <p:cNvSpPr/>
          <p:nvPr userDrawn="1"/>
        </p:nvSpPr>
        <p:spPr bwMode="auto">
          <a:xfrm rot="2700000">
            <a:off x="7948378" y="3132325"/>
            <a:ext cx="2809875" cy="2809875"/>
          </a:xfrm>
          <a:prstGeom prst="roundRect">
            <a:avLst/>
          </a:prstGeom>
          <a:solidFill>
            <a:srgbClr val="FC4C5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bg-BG" sz="2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4E5CD64-8E62-478C-BD07-29B0AE8E261B}"/>
              </a:ext>
            </a:extLst>
          </p:cNvPr>
          <p:cNvSpPr/>
          <p:nvPr userDrawn="1"/>
        </p:nvSpPr>
        <p:spPr>
          <a:xfrm>
            <a:off x="-1588" y="-12450"/>
            <a:ext cx="12192000" cy="131559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8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398" b="0" i="0" u="none" strike="noStrike" kern="1200" cap="none" spc="0" normalizeH="0" baseline="0" noProof="0">
              <a:ln>
                <a:noFill/>
              </a:ln>
              <a:solidFill>
                <a:srgbClr val="F7C86D"/>
              </a:solidFill>
              <a:effectLst/>
              <a:uLnTx/>
              <a:uFillTx/>
              <a:latin typeface="Calibri" panose="020F0502020204030204"/>
              <a:ea typeface="맑은 고딕" panose="020B0503020000020004" pitchFamily="34" charset="-127"/>
              <a:cs typeface="+mn-cs"/>
            </a:endParaRPr>
          </a:p>
        </p:txBody>
      </p:sp>
      <p:sp>
        <p:nvSpPr>
          <p:cNvPr id="43" name="Subtitle 5">
            <a:extLst>
              <a:ext uri="{FF2B5EF4-FFF2-40B4-BE49-F238E27FC236}">
                <a16:creationId xmlns:a16="http://schemas.microsoft.com/office/drawing/2014/main" id="{37BDB812-1395-4B02-ABCF-6A331EEE23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6859" y="1303142"/>
            <a:ext cx="10965303" cy="882654"/>
          </a:xfrm>
        </p:spPr>
        <p:txBody>
          <a:bodyPr>
            <a:normAutofit/>
          </a:bodyPr>
          <a:lstStyle>
            <a:lvl1pPr marL="0" indent="0" algn="ctr" latinLnBrk="0">
              <a:buNone/>
              <a:defRPr sz="3598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GB" dirty="0"/>
              <a:t>Presentation Subtitle</a:t>
            </a:r>
            <a:endParaRPr lang="bg-BG" dirty="0"/>
          </a:p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DF3AB8-E6E3-4FCE-8A4A-ECD147720A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6859" y="254857"/>
            <a:ext cx="10965303" cy="882654"/>
          </a:xfrm>
        </p:spPr>
        <p:txBody>
          <a:bodyPr/>
          <a:lstStyle>
            <a:lvl1pPr algn="ctr" latinLnBrk="0">
              <a:defRPr sz="4798">
                <a:solidFill>
                  <a:schemeClr val="bg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0" name="Text Placeholder 13">
            <a:extLst>
              <a:ext uri="{FF2B5EF4-FFF2-40B4-BE49-F238E27FC236}">
                <a16:creationId xmlns:a16="http://schemas.microsoft.com/office/drawing/2014/main" id="{2EA92DCA-4DB5-4D03-ACD3-A6A296592D0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auto">
          <a:xfrm>
            <a:off x="671147" y="3952161"/>
            <a:ext cx="2951518" cy="310332"/>
          </a:xfrm>
          <a:prstGeom prst="rect">
            <a:avLst/>
          </a:prstGeom>
          <a:noFill/>
          <a:effectLst/>
        </p:spPr>
        <p:txBody>
          <a:bodyPr wrap="square" lIns="36000" tIns="36000" rIns="36000" bIns="36000" rtlCol="0" anchor="ctr" anchorCtr="0">
            <a:spAutoFit/>
          </a:bodyPr>
          <a:lstStyle>
            <a:lvl1pPr marL="0" indent="0" algn="l" rtl="0" fontAlgn="base" latinLnBrk="0">
              <a:spcBef>
                <a:spcPct val="0"/>
              </a:spcBef>
              <a:spcAft>
                <a:spcPct val="0"/>
              </a:spcAft>
              <a:buNone/>
              <a:defRPr lang="en-US" sz="1600" b="1" kern="1200" dirty="0" smtClean="0">
                <a:solidFill>
                  <a:schemeClr val="tx1">
                    <a:lumMod val="75000"/>
                  </a:schemeClr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Company Name</a:t>
            </a:r>
          </a:p>
        </p:txBody>
      </p:sp>
      <p:sp>
        <p:nvSpPr>
          <p:cNvPr id="31" name="Text Placeholder 13">
            <a:extLst>
              <a:ext uri="{FF2B5EF4-FFF2-40B4-BE49-F238E27FC236}">
                <a16:creationId xmlns:a16="http://schemas.microsoft.com/office/drawing/2014/main" id="{3E6B87B7-9D33-4EBB-BD4F-C0436BA3FD7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auto">
          <a:xfrm>
            <a:off x="671147" y="4360799"/>
            <a:ext cx="2951518" cy="310332"/>
          </a:xfrm>
          <a:prstGeom prst="rect">
            <a:avLst/>
          </a:prstGeom>
          <a:noFill/>
          <a:effectLst/>
        </p:spPr>
        <p:txBody>
          <a:bodyPr wrap="square" lIns="36000" tIns="36000" rIns="36000" bIns="36000" rtlCol="0" anchor="ctr" anchorCtr="0">
            <a:spAutoFit/>
          </a:bodyPr>
          <a:lstStyle>
            <a:lvl1pPr marL="0" indent="0" algn="l" rtl="0" fontAlgn="base" latinLnBrk="0">
              <a:spcBef>
                <a:spcPct val="0"/>
              </a:spcBef>
              <a:spcAft>
                <a:spcPct val="0"/>
              </a:spcAft>
              <a:buNone/>
              <a:defRPr lang="en-US" sz="1600" b="1" kern="1200" dirty="0" smtClean="0">
                <a:solidFill>
                  <a:schemeClr val="tx1">
                    <a:lumMod val="75000"/>
                  </a:schemeClr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Company Web Site</a:t>
            </a:r>
          </a:p>
        </p:txBody>
      </p:sp>
      <p:sp>
        <p:nvSpPr>
          <p:cNvPr id="36" name="Text Placeholder 13">
            <a:extLst>
              <a:ext uri="{FF2B5EF4-FFF2-40B4-BE49-F238E27FC236}">
                <a16:creationId xmlns:a16="http://schemas.microsoft.com/office/drawing/2014/main" id="{3B21F47B-DE1F-442D-A2B7-6866F878670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 bwMode="auto">
          <a:xfrm>
            <a:off x="671147" y="2796127"/>
            <a:ext cx="2951518" cy="506796"/>
          </a:xfrm>
          <a:prstGeom prst="rect">
            <a:avLst/>
          </a:prstGeom>
          <a:noFill/>
          <a:effectLst/>
        </p:spPr>
        <p:txBody>
          <a:bodyPr wrap="square" lIns="36000" tIns="36000" rIns="36000" bIns="36000" rtlCol="0" anchor="ctr" anchorCtr="0">
            <a:spAutoFit/>
          </a:bodyPr>
          <a:lstStyle>
            <a:lvl1pPr marL="0" indent="0" algn="l" rtl="0" fontAlgn="base" latinLnBrk="0">
              <a:spcBef>
                <a:spcPct val="0"/>
              </a:spcBef>
              <a:spcAft>
                <a:spcPct val="0"/>
              </a:spcAft>
              <a:buNone/>
              <a:defRPr lang="en-US" sz="2798" b="1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Author Name</a:t>
            </a:r>
          </a:p>
        </p:txBody>
      </p:sp>
      <p:sp>
        <p:nvSpPr>
          <p:cNvPr id="40" name="Text Placeholder 13">
            <a:extLst>
              <a:ext uri="{FF2B5EF4-FFF2-40B4-BE49-F238E27FC236}">
                <a16:creationId xmlns:a16="http://schemas.microsoft.com/office/drawing/2014/main" id="{CD940256-851E-46C8-8BFB-A5ECA6C7DA0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 bwMode="auto">
          <a:xfrm>
            <a:off x="671147" y="3288067"/>
            <a:ext cx="2951518" cy="444793"/>
          </a:xfrm>
          <a:prstGeom prst="rect">
            <a:avLst/>
          </a:prstGeom>
          <a:noFill/>
          <a:effectLst/>
        </p:spPr>
        <p:txBody>
          <a:bodyPr wrap="square" lIns="36000" tIns="36000" rIns="36000" bIns="36000" rtlCol="0" anchor="ctr" anchorCtr="0">
            <a:spAutoFit/>
          </a:bodyPr>
          <a:lstStyle>
            <a:lvl1pPr marL="0" indent="0" algn="l" rtl="0" fontAlgn="base" latinLnBrk="0">
              <a:spcBef>
                <a:spcPct val="0"/>
              </a:spcBef>
              <a:spcAft>
                <a:spcPct val="0"/>
              </a:spcAft>
              <a:buNone/>
              <a:defRPr lang="en-US" sz="2398" b="1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Position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854D183-0374-4B3E-B2CE-32F308A81591}"/>
              </a:ext>
            </a:extLst>
          </p:cNvPr>
          <p:cNvSpPr/>
          <p:nvPr/>
        </p:nvSpPr>
        <p:spPr>
          <a:xfrm>
            <a:off x="-1589" y="6702676"/>
            <a:ext cx="12195176" cy="2172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8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398" b="0" i="0" u="none" strike="noStrike" kern="1200" cap="none" spc="0" normalizeH="0" baseline="0" noProof="0">
              <a:ln>
                <a:noFill/>
              </a:ln>
              <a:solidFill>
                <a:srgbClr val="F7C86D"/>
              </a:solidFill>
              <a:effectLst/>
              <a:uLnTx/>
              <a:uFillTx/>
              <a:latin typeface="Calibri" panose="020F0502020204030204"/>
              <a:ea typeface="맑은 고딕" panose="020B0503020000020004" pitchFamily="34" charset="-127"/>
              <a:cs typeface="+mn-cs"/>
            </a:endParaRPr>
          </a:p>
        </p:txBody>
      </p:sp>
      <p:pic>
        <p:nvPicPr>
          <p:cNvPr id="4" name="Picture 3" descr="A picture containing food, drawing&#10;&#10;Description automatically generated">
            <a:extLst>
              <a:ext uri="{FF2B5EF4-FFF2-40B4-BE49-F238E27FC236}">
                <a16:creationId xmlns:a16="http://schemas.microsoft.com/office/drawing/2014/main" id="{D797C21D-6AC4-424A-B8FE-C32CA11E97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859" y="5799802"/>
            <a:ext cx="1858611" cy="612839"/>
          </a:xfrm>
          <a:prstGeom prst="rect">
            <a:avLst/>
          </a:prstGeom>
        </p:spPr>
      </p:pic>
      <p:pic>
        <p:nvPicPr>
          <p:cNvPr id="8" name="Picture 7" descr="A picture containing table&#10;&#10;Description automatically generated">
            <a:extLst>
              <a:ext uri="{FF2B5EF4-FFF2-40B4-BE49-F238E27FC236}">
                <a16:creationId xmlns:a16="http://schemas.microsoft.com/office/drawing/2014/main" id="{EB6FEAA5-D0F7-4590-8189-DAE56D986B7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6856" flipH="1">
            <a:off x="8200116" y="3781275"/>
            <a:ext cx="2016915" cy="1815568"/>
          </a:xfrm>
          <a:prstGeom prst="rect">
            <a:avLst/>
          </a:prstGeom>
        </p:spPr>
      </p:pic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7CC85FDC-C7A9-4FA7-8C1D-F793A07A96E1}"/>
              </a:ext>
            </a:extLst>
          </p:cNvPr>
          <p:cNvSpPr/>
          <p:nvPr userDrawn="1"/>
        </p:nvSpPr>
        <p:spPr bwMode="auto">
          <a:xfrm rot="2700000">
            <a:off x="10658088" y="5009507"/>
            <a:ext cx="1162394" cy="1162394"/>
          </a:xfrm>
          <a:prstGeom prst="roundRect">
            <a:avLst/>
          </a:prstGeom>
          <a:solidFill>
            <a:schemeClr val="tx1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bg-BG" sz="2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DC93FB05-0613-4B49-815C-B0103469DACB}"/>
              </a:ext>
            </a:extLst>
          </p:cNvPr>
          <p:cNvSpPr/>
          <p:nvPr userDrawn="1"/>
        </p:nvSpPr>
        <p:spPr bwMode="auto">
          <a:xfrm rot="2700000">
            <a:off x="10487406" y="2969461"/>
            <a:ext cx="856136" cy="856136"/>
          </a:xfrm>
          <a:prstGeom prst="roundRect">
            <a:avLst/>
          </a:prstGeom>
          <a:solidFill>
            <a:schemeClr val="tx1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bg-BG" sz="2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70179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urce Code Exa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B4EBD86-A13A-41DF-A04E-EA4A858E8860}"/>
              </a:ext>
            </a:extLst>
          </p:cNvPr>
          <p:cNvSpPr/>
          <p:nvPr/>
        </p:nvSpPr>
        <p:spPr>
          <a:xfrm>
            <a:off x="-3176" y="1121"/>
            <a:ext cx="12195176" cy="109537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8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398" b="0" i="0" u="none" strike="noStrike" kern="1200" cap="none" spc="0" normalizeH="0" baseline="0" noProof="0">
              <a:ln>
                <a:noFill/>
              </a:ln>
              <a:solidFill>
                <a:srgbClr val="F7C86D"/>
              </a:solidFill>
              <a:effectLst/>
              <a:uLnTx/>
              <a:uFillTx/>
              <a:latin typeface="Calibri" panose="020F0502020204030204"/>
              <a:ea typeface="맑은 고딕" panose="020B0503020000020004" pitchFamily="34" charset="-127"/>
              <a:cs typeface="+mn-cs"/>
            </a:endParaRP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04F318BE-2BAD-4677-871C-D78A4BF0CBA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0501" y="1196126"/>
            <a:ext cx="11811097" cy="5185625"/>
          </a:xfrm>
        </p:spPr>
        <p:txBody>
          <a:bodyPr/>
          <a:lstStyle>
            <a:lvl1pPr marL="0" indent="0" latinLnBrk="0">
              <a:buNone/>
              <a:defRPr>
                <a:solidFill>
                  <a:schemeClr val="tx1"/>
                </a:solidFill>
              </a:defRPr>
            </a:lvl1pPr>
            <a:lvl2pPr marL="609219" indent="0">
              <a:buNone/>
              <a:defRPr/>
            </a:lvl2pPr>
          </a:lstStyle>
          <a:p>
            <a:pPr lvl="0"/>
            <a:r>
              <a:rPr lang="en-GB" dirty="0"/>
              <a:t>Text: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3BA3E62-7E9B-447C-9045-B989874D05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latinLnBrk="0"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557BD22-7B02-4D39-928A-4BAD0D84EC13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latinLnBrk="0">
              <a:defRPr/>
            </a:lvl1pPr>
          </a:lstStyle>
          <a:p>
            <a:fld id="{055373AC-9AA7-423B-BA00-BA1C74164DBD}" type="datetime1">
              <a:rPr lang="en-US" smtClean="0"/>
              <a:pPr/>
              <a:t>2/28/2020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DED1B3-84A5-43D8-8770-B2C1E963B681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 latinLnBrk="0">
              <a:defRPr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13FF9B-335F-4699-94F7-E43CA829037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 latinLnBrk="0">
              <a:defRPr/>
            </a:lvl1pPr>
          </a:lstStyle>
          <a:p>
            <a:fld id="{C014DD1E-5D91-48A3-AD6D-45FBA980D106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7933685-EC7F-47DD-A434-167AFC2F44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1580" y="210823"/>
            <a:ext cx="2009243" cy="662507"/>
          </a:xfrm>
          <a:prstGeom prst="rect">
            <a:avLst/>
          </a:prstGeom>
          <a:noFill/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0C283F2-99EE-468B-8004-F075B0F5FD8E}"/>
              </a:ext>
            </a:extLst>
          </p:cNvPr>
          <p:cNvSpPr/>
          <p:nvPr userDrawn="1"/>
        </p:nvSpPr>
        <p:spPr bwMode="auto">
          <a:xfrm rot="2700000">
            <a:off x="9297555" y="4078332"/>
            <a:ext cx="1730770" cy="1730770"/>
          </a:xfrm>
          <a:prstGeom prst="roundRect">
            <a:avLst/>
          </a:prstGeom>
          <a:solidFill>
            <a:srgbClr val="FC4C5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bg-BG" sz="2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1D9D6495-35B9-4125-A000-9246340F6C83}"/>
              </a:ext>
            </a:extLst>
          </p:cNvPr>
          <p:cNvSpPr/>
          <p:nvPr userDrawn="1"/>
        </p:nvSpPr>
        <p:spPr bwMode="auto">
          <a:xfrm rot="2700000">
            <a:off x="11052969" y="5203653"/>
            <a:ext cx="715988" cy="715988"/>
          </a:xfrm>
          <a:prstGeom prst="roundRect">
            <a:avLst/>
          </a:prstGeom>
          <a:solidFill>
            <a:schemeClr val="tx1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bg-BG" sz="2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D0F0B46A-3C83-4551-A92D-404C4E0C548A}"/>
              </a:ext>
            </a:extLst>
          </p:cNvPr>
          <p:cNvSpPr/>
          <p:nvPr userDrawn="1"/>
        </p:nvSpPr>
        <p:spPr bwMode="auto">
          <a:xfrm rot="2700000">
            <a:off x="10641011" y="3729465"/>
            <a:ext cx="527345" cy="527345"/>
          </a:xfrm>
          <a:prstGeom prst="roundRect">
            <a:avLst/>
          </a:prstGeom>
          <a:solidFill>
            <a:schemeClr val="tx1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bg-BG" sz="2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8D86A369-E94A-4113-A671-20B9093BF15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0467" y="4437437"/>
            <a:ext cx="1324946" cy="1012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829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79103550-B62A-4EFE-815D-0BE048B6902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0508" y="274677"/>
            <a:ext cx="2126081" cy="530284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B2B94D3F-5DC8-4398-914C-4833ABE4CC19}"/>
              </a:ext>
            </a:extLst>
          </p:cNvPr>
          <p:cNvSpPr/>
          <p:nvPr userDrawn="1"/>
        </p:nvSpPr>
        <p:spPr>
          <a:xfrm>
            <a:off x="-3176" y="0"/>
            <a:ext cx="12195176" cy="109537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399" b="0" i="0" u="none" strike="noStrike" kern="1200" cap="none" spc="0" normalizeH="0" baseline="0" noProof="0" dirty="0">
              <a:ln>
                <a:noFill/>
              </a:ln>
              <a:solidFill>
                <a:srgbClr val="F7C86D"/>
              </a:solidFill>
              <a:effectLst/>
              <a:uLnTx/>
              <a:uFillTx/>
              <a:latin typeface="Calibri" panose="020F0502020204030204"/>
              <a:ea typeface="맑은 고딕" panose="020B0503020000020004" pitchFamily="34" charset="-127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ADC34D6-9228-4253-9C4C-D8A6DA24AA56}"/>
              </a:ext>
            </a:extLst>
          </p:cNvPr>
          <p:cNvSpPr/>
          <p:nvPr userDrawn="1"/>
        </p:nvSpPr>
        <p:spPr>
          <a:xfrm>
            <a:off x="-3176" y="9525"/>
            <a:ext cx="12195176" cy="109537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399" b="0" i="0" u="none" strike="noStrike" kern="1200" cap="none" spc="0" normalizeH="0" baseline="0" noProof="0" dirty="0">
              <a:ln>
                <a:noFill/>
              </a:ln>
              <a:solidFill>
                <a:srgbClr val="F7C86D"/>
              </a:solidFill>
              <a:effectLst/>
              <a:uLnTx/>
              <a:uFillTx/>
              <a:latin typeface="Calibri" panose="020F0502020204030204"/>
              <a:ea typeface="맑은 고딕" panose="020B0503020000020004" pitchFamily="34" charset="-127"/>
              <a:cs typeface="+mn-cs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1298FECF-EFE4-4F1B-B56E-2184F0CA17F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0508" y="284202"/>
            <a:ext cx="2126081" cy="530284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4880F1A8-532C-4443-BDB9-44438A972E15}"/>
              </a:ext>
            </a:extLst>
          </p:cNvPr>
          <p:cNvSpPr/>
          <p:nvPr/>
        </p:nvSpPr>
        <p:spPr>
          <a:xfrm>
            <a:off x="-3176" y="0"/>
            <a:ext cx="12195176" cy="109537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8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398" b="0" i="0" u="none" strike="noStrike" kern="1200" cap="none" spc="0" normalizeH="0" baseline="0" noProof="0">
              <a:ln>
                <a:noFill/>
              </a:ln>
              <a:solidFill>
                <a:srgbClr val="F7C86D"/>
              </a:solidFill>
              <a:effectLst/>
              <a:uLnTx/>
              <a:uFillTx/>
              <a:latin typeface="Calibri" panose="020F0502020204030204"/>
              <a:ea typeface="맑은 고딕" panose="020B0503020000020004" pitchFamily="34" charset="-127"/>
              <a:cs typeface="+mn-cs"/>
            </a:endParaRPr>
          </a:p>
        </p:txBody>
      </p:sp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-3176" y="1952625"/>
            <a:ext cx="4076603" cy="404812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anchor="ctr"/>
          <a:lstStyle>
            <a:lvl1pPr marL="0" indent="0" algn="ctr" latinLnBrk="0">
              <a:buNone/>
              <a:defRPr sz="2131" baseline="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  <a:lvl2pPr marL="609219" indent="0">
              <a:buNone/>
              <a:defRPr sz="3731"/>
            </a:lvl2pPr>
            <a:lvl3pPr marL="1218438" indent="0">
              <a:buNone/>
              <a:defRPr sz="3198"/>
            </a:lvl3pPr>
            <a:lvl4pPr marL="1827657" indent="0">
              <a:buNone/>
              <a:defRPr sz="2665"/>
            </a:lvl4pPr>
            <a:lvl5pPr marL="2436876" indent="0">
              <a:buNone/>
              <a:defRPr sz="2665"/>
            </a:lvl5pPr>
            <a:lvl6pPr marL="3046096" indent="0">
              <a:buNone/>
              <a:defRPr sz="2665"/>
            </a:lvl6pPr>
            <a:lvl7pPr marL="3655315" indent="0">
              <a:buNone/>
              <a:defRPr sz="2665"/>
            </a:lvl7pPr>
            <a:lvl8pPr marL="4264533" indent="0">
              <a:buNone/>
              <a:defRPr sz="2665"/>
            </a:lvl8pPr>
            <a:lvl9pPr marL="4873752" indent="0">
              <a:buNone/>
              <a:defRPr sz="2665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A2ABE920-240F-4CF6-AD45-23ED489FAD6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95936" y="1353867"/>
            <a:ext cx="7199299" cy="5027884"/>
          </a:xfrm>
        </p:spPr>
        <p:txBody>
          <a:bodyPr/>
          <a:lstStyle>
            <a:lvl1pPr marL="456915" indent="-456915" algn="l" latinLnBrk="0">
              <a:buFont typeface="Wingdings" panose="05000000000000000000" pitchFamily="2" charset="2"/>
              <a:buChar char="§"/>
              <a:defRPr/>
            </a:lvl1pPr>
            <a:lvl2pPr marL="989981" indent="-380762" algn="l" latinLnBrk="0">
              <a:buFont typeface="Wingdings" panose="05000000000000000000" pitchFamily="2" charset="2"/>
              <a:buChar char="§"/>
              <a:defRPr/>
            </a:lvl2pPr>
            <a:lvl3pPr marL="1523048" indent="-304610" algn="l" latinLnBrk="0">
              <a:buFont typeface="Wingdings" panose="05000000000000000000" pitchFamily="2" charset="2"/>
              <a:buChar char="§"/>
              <a:defRPr/>
            </a:lvl3pPr>
            <a:lvl4pPr marL="2132267" indent="-304610" algn="l" latinLnBrk="0">
              <a:buFont typeface="Wingdings" panose="05000000000000000000" pitchFamily="2" charset="2"/>
              <a:buChar char="§"/>
              <a:defRPr/>
            </a:lvl4pPr>
            <a:lvl5pPr marL="2741485" indent="-304610" algn="l" latinLnBrk="0"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FD2D4F1-AF85-4B10-8FB0-9E23BF5A25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latinLnBrk="0"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Slide Title</a:t>
            </a:r>
            <a:endParaRPr lang="bg-BG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9150CCF-9572-47BC-99D4-752FC5DAD94F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 latinLnBrk="0">
              <a:defRPr/>
            </a:lvl1pPr>
          </a:lstStyle>
          <a:p>
            <a:fld id="{055373AC-9AA7-423B-BA00-BA1C74164DBD}" type="datetime1">
              <a:rPr lang="en-US" smtClean="0"/>
              <a:pPr/>
              <a:t>2/28/2020</a:t>
            </a:fld>
            <a:endParaRPr lang="en-US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40209300-FF05-499D-B365-957E5FF12902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 latinLnBrk="0">
              <a:defRPr/>
            </a:lvl1pPr>
          </a:lstStyle>
          <a:p>
            <a:endParaRPr lang="en-US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0A4ACB69-3FFB-4CAD-A98D-4B0BB5C8201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 latinLnBrk="0">
              <a:defRPr/>
            </a:lvl1pPr>
          </a:lstStyle>
          <a:p>
            <a:fld id="{C014DD1E-5D91-48A3-AD6D-45FBA980D106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F3F5819A-6447-49DA-9017-9195E8DB5FD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1580" y="210823"/>
            <a:ext cx="2009243" cy="662507"/>
          </a:xfrm>
          <a:prstGeom prst="rect">
            <a:avLst/>
          </a:prstGeom>
          <a:noFill/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282F16FD-1D36-49D9-B84E-A030DFA21A2F}"/>
              </a:ext>
            </a:extLst>
          </p:cNvPr>
          <p:cNvSpPr/>
          <p:nvPr userDrawn="1"/>
        </p:nvSpPr>
        <p:spPr>
          <a:xfrm>
            <a:off x="-3175" y="6000750"/>
            <a:ext cx="4079778" cy="39644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8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398" b="0" i="0" u="none" strike="noStrike" kern="1200" cap="none" spc="0" normalizeH="0" baseline="0" noProof="0">
              <a:ln>
                <a:noFill/>
              </a:ln>
              <a:solidFill>
                <a:srgbClr val="F7C86D"/>
              </a:solidFill>
              <a:effectLst/>
              <a:uLnTx/>
              <a:uFillTx/>
              <a:latin typeface="Calibri" panose="020F0502020204030204"/>
              <a:ea typeface="맑은 고딕" panose="020B0503020000020004" pitchFamily="34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4019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s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91F0BE-C845-41D7-980D-08F473447E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055373AC-9AA7-423B-BA00-BA1C74164DBD}" type="datetime1">
              <a:rPr lang="en-US" smtClean="0"/>
              <a:pPr/>
              <a:t>2/28/2020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D1AECB-B130-49B3-BA09-BE6F94994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059D535-5F61-423F-B295-136EB6A19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014DD1E-5D91-48A3-AD6D-45FBA980D10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1F4788AA-7BAB-42FC-9A54-4552CD13D532}"/>
              </a:ext>
            </a:extLst>
          </p:cNvPr>
          <p:cNvSpPr/>
          <p:nvPr userDrawn="1"/>
        </p:nvSpPr>
        <p:spPr>
          <a:xfrm>
            <a:off x="-3176" y="0"/>
            <a:ext cx="12195176" cy="109537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8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398" b="0" i="0" u="none" strike="noStrike" kern="1200" cap="none" spc="0" normalizeH="0" baseline="0" noProof="0">
              <a:ln>
                <a:noFill/>
              </a:ln>
              <a:solidFill>
                <a:srgbClr val="F7C86D"/>
              </a:solidFill>
              <a:effectLst/>
              <a:uLnTx/>
              <a:uFillTx/>
              <a:latin typeface="Calibri" panose="020F0502020204030204"/>
              <a:ea typeface="맑은 고딕" panose="020B0503020000020004" pitchFamily="34" charset="-127"/>
              <a:cs typeface="+mn-cs"/>
            </a:endParaRPr>
          </a:p>
        </p:txBody>
      </p:sp>
      <p:sp>
        <p:nvSpPr>
          <p:cNvPr id="54" name="Title 3">
            <a:extLst>
              <a:ext uri="{FF2B5EF4-FFF2-40B4-BE49-F238E27FC236}">
                <a16:creationId xmlns:a16="http://schemas.microsoft.com/office/drawing/2014/main" id="{C4582578-A8D2-4742-8C9F-062D979542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0405" y="100750"/>
            <a:ext cx="9506047" cy="882654"/>
          </a:xfrm>
        </p:spPr>
        <p:txBody>
          <a:bodyPr/>
          <a:lstStyle>
            <a:lvl1pPr latinLnBrk="0"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Questions?</a:t>
            </a:r>
            <a:endParaRPr lang="bg-BG" dirty="0"/>
          </a:p>
        </p:txBody>
      </p:sp>
      <p:pic>
        <p:nvPicPr>
          <p:cNvPr id="55" name="Picture 54">
            <a:extLst>
              <a:ext uri="{FF2B5EF4-FFF2-40B4-BE49-F238E27FC236}">
                <a16:creationId xmlns:a16="http://schemas.microsoft.com/office/drawing/2014/main" id="{768D3E77-8DC9-44F4-A4D0-FC18A3A95D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1580" y="210823"/>
            <a:ext cx="2009243" cy="662507"/>
          </a:xfrm>
          <a:prstGeom prst="rect">
            <a:avLst/>
          </a:prstGeom>
          <a:noFill/>
        </p:spPr>
      </p:pic>
      <p:pic>
        <p:nvPicPr>
          <p:cNvPr id="10" name="Picture 9" descr="A picture containing drawing, light&#10;&#10;Description automatically generated">
            <a:extLst>
              <a:ext uri="{FF2B5EF4-FFF2-40B4-BE49-F238E27FC236}">
                <a16:creationId xmlns:a16="http://schemas.microsoft.com/office/drawing/2014/main" id="{AA79350D-81FF-4ECE-9813-237F48D5169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493" y="2096589"/>
            <a:ext cx="3465607" cy="3465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061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tner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23B527B7-CC15-45E5-AE56-A10E69E0FE7A}"/>
              </a:ext>
            </a:extLst>
          </p:cNvPr>
          <p:cNvSpPr/>
          <p:nvPr userDrawn="1"/>
        </p:nvSpPr>
        <p:spPr>
          <a:xfrm>
            <a:off x="-3176" y="0"/>
            <a:ext cx="12195176" cy="109537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8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398" b="0" i="0" u="none" strike="noStrike" kern="1200" cap="none" spc="0" normalizeH="0" baseline="0" noProof="0">
              <a:ln>
                <a:noFill/>
              </a:ln>
              <a:solidFill>
                <a:srgbClr val="F7C86D"/>
              </a:solidFill>
              <a:effectLst/>
              <a:uLnTx/>
              <a:uFillTx/>
              <a:latin typeface="Calibri" panose="020F0502020204030204"/>
              <a:ea typeface="맑은 고딕" panose="020B0503020000020004" pitchFamily="34" charset="-127"/>
              <a:cs typeface="+mn-cs"/>
            </a:endParaRPr>
          </a:p>
        </p:txBody>
      </p:sp>
      <p:sp>
        <p:nvSpPr>
          <p:cNvPr id="16" name="Title 17">
            <a:extLst>
              <a:ext uri="{FF2B5EF4-FFF2-40B4-BE49-F238E27FC236}">
                <a16:creationId xmlns:a16="http://schemas.microsoft.com/office/drawing/2014/main" id="{863ACBB1-D7F8-45EE-8280-D12FEB03B99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286" y="108873"/>
            <a:ext cx="9506047" cy="882654"/>
          </a:xfrm>
        </p:spPr>
        <p:txBody>
          <a:bodyPr/>
          <a:lstStyle>
            <a:lvl1pPr latinLnBrk="0"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Partners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2C53664A-469B-4BB2-BE1C-97C1371E00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1580" y="210823"/>
            <a:ext cx="2009243" cy="662507"/>
          </a:xfrm>
          <a:prstGeom prst="rect">
            <a:avLst/>
          </a:prstGeom>
          <a:noFill/>
        </p:spPr>
      </p:pic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502CDCFD-67DD-45B2-B7AA-8EFA5F146EC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221" y="1482184"/>
            <a:ext cx="2907096" cy="1051153"/>
          </a:xfrm>
          <a:prstGeom prst="rect">
            <a:avLst/>
          </a:prstGeom>
        </p:spPr>
      </p:pic>
      <p:pic>
        <p:nvPicPr>
          <p:cNvPr id="11" name="Picture 10" descr="A picture containing object, clock, monitor, black&#10;&#10;Description automatically generated">
            <a:extLst>
              <a:ext uri="{FF2B5EF4-FFF2-40B4-BE49-F238E27FC236}">
                <a16:creationId xmlns:a16="http://schemas.microsoft.com/office/drawing/2014/main" id="{51759D19-2CEB-4923-9CA0-2F2BCB1B4D2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8482" y="1566433"/>
            <a:ext cx="3574747" cy="88265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54BCDF7-CA26-415E-AA34-A99CD255BF7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9597" y="1568737"/>
            <a:ext cx="2133710" cy="9398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93C90DD-4416-4123-823D-C09AED328233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221" y="3032117"/>
            <a:ext cx="3353023" cy="7979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CCD84E1-1EAF-4B4B-9690-42B3AC764599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6015" y="2808150"/>
            <a:ext cx="3339682" cy="1391534"/>
          </a:xfrm>
          <a:prstGeom prst="rect">
            <a:avLst/>
          </a:prstGeom>
        </p:spPr>
      </p:pic>
      <p:pic>
        <p:nvPicPr>
          <p:cNvPr id="15" name="Picture 14" descr="A picture containing drawing&#10;&#10;Description automatically generated">
            <a:extLst>
              <a:ext uri="{FF2B5EF4-FFF2-40B4-BE49-F238E27FC236}">
                <a16:creationId xmlns:a16="http://schemas.microsoft.com/office/drawing/2014/main" id="{1278BFAC-7EDE-41FF-BF7B-BE982CDE1929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6764" y="2669444"/>
            <a:ext cx="2619375" cy="147267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167EA95-6AF6-46C3-807B-1B823693B151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398" y="4861374"/>
            <a:ext cx="3111111" cy="368254"/>
          </a:xfrm>
          <a:prstGeom prst="rect">
            <a:avLst/>
          </a:prstGeom>
        </p:spPr>
      </p:pic>
      <p:pic>
        <p:nvPicPr>
          <p:cNvPr id="18" name="Picture 17" descr="A close up of a sign&#10;&#10;Description automatically generated">
            <a:extLst>
              <a:ext uri="{FF2B5EF4-FFF2-40B4-BE49-F238E27FC236}">
                <a16:creationId xmlns:a16="http://schemas.microsoft.com/office/drawing/2014/main" id="{D41E2795-7126-41BD-8318-27B25902899B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8202" y="4696294"/>
            <a:ext cx="3339682" cy="698413"/>
          </a:xfrm>
          <a:prstGeom prst="rect">
            <a:avLst/>
          </a:prstGeom>
        </p:spPr>
      </p:pic>
      <p:pic>
        <p:nvPicPr>
          <p:cNvPr id="20" name="Picture 19" descr="A picture containing drawing&#10;&#10;Description automatically generated">
            <a:extLst>
              <a:ext uri="{FF2B5EF4-FFF2-40B4-BE49-F238E27FC236}">
                <a16:creationId xmlns:a16="http://schemas.microsoft.com/office/drawing/2014/main" id="{6F99A390-D192-4D72-9E72-CE261BFC6067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4577" y="4302982"/>
            <a:ext cx="2158730" cy="102857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D0375290-466C-4815-A5FD-8E88DC9E8342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294" y="5929412"/>
            <a:ext cx="3149206" cy="36825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EA5D3980-384E-4B1A-BDC6-0DDBE15DF18C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3879" y="5891317"/>
            <a:ext cx="2984127" cy="444444"/>
          </a:xfrm>
          <a:prstGeom prst="rect">
            <a:avLst/>
          </a:prstGeom>
        </p:spPr>
      </p:pic>
      <p:pic>
        <p:nvPicPr>
          <p:cNvPr id="25" name="Picture 24" descr="A close up of a sign&#10;&#10;Description automatically generated">
            <a:extLst>
              <a:ext uri="{FF2B5EF4-FFF2-40B4-BE49-F238E27FC236}">
                <a16:creationId xmlns:a16="http://schemas.microsoft.com/office/drawing/2014/main" id="{BF5DDD3D-AE59-4986-A39B-493A3C6EA337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8386" y="5752575"/>
            <a:ext cx="2234921" cy="774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040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nner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23B527B7-CC15-45E5-AE56-A10E69E0FE7A}"/>
              </a:ext>
            </a:extLst>
          </p:cNvPr>
          <p:cNvSpPr/>
          <p:nvPr userDrawn="1"/>
        </p:nvSpPr>
        <p:spPr>
          <a:xfrm>
            <a:off x="-3176" y="0"/>
            <a:ext cx="12195176" cy="109537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8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398" b="0" i="0" u="none" strike="noStrike" kern="1200" cap="none" spc="0" normalizeH="0" baseline="0" noProof="0">
              <a:ln>
                <a:noFill/>
              </a:ln>
              <a:solidFill>
                <a:srgbClr val="F7C86D"/>
              </a:solidFill>
              <a:effectLst/>
              <a:uLnTx/>
              <a:uFillTx/>
              <a:latin typeface="Calibri" panose="020F0502020204030204"/>
              <a:ea typeface="맑은 고딕" panose="020B0503020000020004" pitchFamily="34" charset="-127"/>
              <a:cs typeface="+mn-cs"/>
            </a:endParaRPr>
          </a:p>
        </p:txBody>
      </p:sp>
      <p:sp>
        <p:nvSpPr>
          <p:cNvPr id="16" name="Title 17">
            <a:extLst>
              <a:ext uri="{FF2B5EF4-FFF2-40B4-BE49-F238E27FC236}">
                <a16:creationId xmlns:a16="http://schemas.microsoft.com/office/drawing/2014/main" id="{863ACBB1-D7F8-45EE-8280-D12FEB03B99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286" y="108873"/>
            <a:ext cx="9506047" cy="882654"/>
          </a:xfrm>
        </p:spPr>
        <p:txBody>
          <a:bodyPr/>
          <a:lstStyle>
            <a:lvl1pPr latinLnBrk="0"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 err="1"/>
              <a:t>SoftUni</a:t>
            </a:r>
            <a:r>
              <a:rPr lang="en-US" dirty="0"/>
              <a:t> Digital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D5EE7F0-1565-470F-A701-2B41E090A5FF}"/>
              </a:ext>
            </a:extLst>
          </p:cNvPr>
          <p:cNvSpPr txBox="1"/>
          <p:nvPr userDrawn="1"/>
        </p:nvSpPr>
        <p:spPr>
          <a:xfrm>
            <a:off x="276226" y="2057400"/>
            <a:ext cx="9402108" cy="3863979"/>
          </a:xfrm>
          <a:prstGeom prst="rect">
            <a:avLst/>
          </a:prstGeom>
          <a:noFill/>
          <a:ln w="12700">
            <a:noFill/>
          </a:ln>
        </p:spPr>
        <p:txBody>
          <a:bodyPr vert="horz" wrap="square" lIns="144000" tIns="108000" rIns="144000" bIns="108000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198" dirty="0" err="1"/>
              <a:t>SoftUni</a:t>
            </a:r>
            <a:r>
              <a:rPr lang="en-US" sz="3198" dirty="0"/>
              <a:t> Digital - High-Quality Education, Profession </a:t>
            </a:r>
          </a:p>
          <a:p>
            <a:pPr>
              <a:lnSpc>
                <a:spcPct val="100000"/>
              </a:lnSpc>
            </a:pPr>
            <a:r>
              <a:rPr lang="en-US" sz="3198" dirty="0"/>
              <a:t>and Job for Marketing Experts</a:t>
            </a:r>
          </a:p>
          <a:p>
            <a:pPr marL="989981" marR="0" lvl="1" indent="-380762" algn="l" defTabSz="1218438" rtl="0" eaLnBrk="1" fontAlgn="auto" latin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§"/>
              <a:tabLst>
                <a:tab pos="282405" algn="l"/>
              </a:tabLst>
              <a:defRPr/>
            </a:pPr>
            <a:r>
              <a:rPr lang="en-US" sz="2800" dirty="0">
                <a:solidFill>
                  <a:schemeClr val="tx2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https://digital.softuni.bg/</a:t>
            </a:r>
            <a:endParaRPr lang="en-US" sz="3198" dirty="0">
              <a:solidFill>
                <a:schemeClr val="tx2"/>
              </a:solidFill>
            </a:endParaRPr>
          </a:p>
          <a:p>
            <a:pPr>
              <a:lnSpc>
                <a:spcPct val="100000"/>
              </a:lnSpc>
            </a:pPr>
            <a:r>
              <a:rPr lang="en-US" sz="3198" dirty="0" err="1"/>
              <a:t>SoftUni</a:t>
            </a:r>
            <a:r>
              <a:rPr lang="en-US" sz="3198" dirty="0"/>
              <a:t> Digital @ Facebook</a:t>
            </a:r>
          </a:p>
          <a:p>
            <a:pPr marL="989981" marR="0" lvl="1" indent="-380762" algn="l" defTabSz="1218438" rtl="0" eaLnBrk="1" fontAlgn="auto" latin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§"/>
              <a:tabLst>
                <a:tab pos="282405" algn="l"/>
              </a:tabLst>
              <a:defRPr/>
            </a:pPr>
            <a:r>
              <a:rPr lang="en-US" sz="2800" dirty="0">
                <a:solidFill>
                  <a:schemeClr val="tx2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https://facebook.com/SoftUniDigital/</a:t>
            </a:r>
            <a:endParaRPr kumimoji="0" lang="en-US" sz="2898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</a:pPr>
            <a:r>
              <a:rPr lang="en-US" sz="3198" dirty="0" err="1"/>
              <a:t>SoftUni</a:t>
            </a:r>
            <a:r>
              <a:rPr lang="en-US" sz="3198" dirty="0"/>
              <a:t> Digital Forums</a:t>
            </a:r>
          </a:p>
          <a:p>
            <a:pPr marL="989981" marR="0" lvl="1" indent="-380762" algn="l" defTabSz="1218438" rtl="0" eaLnBrk="1" fontAlgn="auto" latin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§"/>
              <a:tabLst>
                <a:tab pos="282405" algn="l"/>
              </a:tabLst>
              <a:defRPr/>
            </a:pPr>
            <a:r>
              <a:rPr lang="en-US" sz="2800" dirty="0">
                <a:solidFill>
                  <a:schemeClr val="tx2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https://softuni.bg/forum/categories/58/softuni-digital</a:t>
            </a:r>
            <a:endParaRPr lang="en-US" sz="2800" dirty="0">
              <a:solidFill>
                <a:schemeClr val="tx2"/>
              </a:solidFill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2C53664A-469B-4BB2-BE1C-97C1371E006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1580" y="210823"/>
            <a:ext cx="2009243" cy="662507"/>
          </a:xfrm>
          <a:prstGeom prst="rect">
            <a:avLst/>
          </a:prstGeom>
          <a:noFill/>
        </p:spPr>
      </p:pic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90A7638F-3AE6-49D6-96E4-5343329BF44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6466" y="2846791"/>
            <a:ext cx="879068" cy="879068"/>
          </a:xfrm>
          <a:prstGeom prst="rect">
            <a:avLst/>
          </a:prstGeom>
        </p:spPr>
      </p:pic>
      <p:pic>
        <p:nvPicPr>
          <p:cNvPr id="6" name="Picture 5" descr="A picture containing clock&#10;&#10;Description automatically generated">
            <a:extLst>
              <a:ext uri="{FF2B5EF4-FFF2-40B4-BE49-F238E27FC236}">
                <a16:creationId xmlns:a16="http://schemas.microsoft.com/office/drawing/2014/main" id="{24808AFC-FA98-4340-BF5D-DACB25B33796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3210" y="4625357"/>
            <a:ext cx="828370" cy="828370"/>
          </a:xfrm>
          <a:prstGeom prst="rect">
            <a:avLst/>
          </a:prstGeom>
        </p:spPr>
      </p:pic>
      <p:pic>
        <p:nvPicPr>
          <p:cNvPr id="9" name="Picture 8" descr="A close up of a sign&#10;&#10;Description automatically generated">
            <a:extLst>
              <a:ext uri="{FF2B5EF4-FFF2-40B4-BE49-F238E27FC236}">
                <a16:creationId xmlns:a16="http://schemas.microsoft.com/office/drawing/2014/main" id="{550CA4E0-744E-480F-A474-8D64CA75A7AE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290" y="3989389"/>
            <a:ext cx="667610" cy="667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466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 of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5951C9B-3DEE-4E28-8D4C-55505E0CB6AB}"/>
              </a:ext>
            </a:extLst>
          </p:cNvPr>
          <p:cNvSpPr/>
          <p:nvPr/>
        </p:nvSpPr>
        <p:spPr>
          <a:xfrm>
            <a:off x="-3176" y="0"/>
            <a:ext cx="12195176" cy="109537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8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398" b="0" i="0" u="none" strike="noStrike" kern="1200" cap="none" spc="0" normalizeH="0" baseline="0" noProof="0">
              <a:ln>
                <a:noFill/>
              </a:ln>
              <a:solidFill>
                <a:srgbClr val="F7C86D"/>
              </a:solidFill>
              <a:effectLst/>
              <a:uLnTx/>
              <a:uFillTx/>
              <a:latin typeface="Calibri" panose="020F0502020204030204"/>
              <a:ea typeface="맑은 고딕" panose="020B0503020000020004" pitchFamily="34" charset="-127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B1908EF-D1F2-414E-8464-3F9242DA6B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1580" y="210823"/>
            <a:ext cx="2009243" cy="662507"/>
          </a:xfrm>
          <a:prstGeom prst="rect">
            <a:avLst/>
          </a:prstGeom>
          <a:noFill/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48CCE616-2FC8-4941-8612-3EC8CFD842E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latinLnBrk="0"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889D93F4-ABFA-46BF-8E5D-FE6562ACB20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6766" y="1371604"/>
            <a:ext cx="8182463" cy="4795935"/>
          </a:xfrm>
        </p:spPr>
        <p:txBody>
          <a:bodyPr/>
          <a:lstStyle>
            <a:lvl1pPr marL="514042" indent="-514042" latinLnBrk="0">
              <a:buFont typeface="+mj-lt"/>
              <a:buAutoNum type="arabicPeriod"/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GB" dirty="0"/>
              <a:t>…</a:t>
            </a:r>
          </a:p>
          <a:p>
            <a:pPr lvl="1"/>
            <a:r>
              <a:rPr lang="en-GB" dirty="0"/>
              <a:t>…</a:t>
            </a:r>
          </a:p>
          <a:p>
            <a:pPr lvl="1"/>
            <a:r>
              <a:rPr lang="en-GB" dirty="0"/>
              <a:t>…</a:t>
            </a:r>
          </a:p>
          <a:p>
            <a:pPr lvl="0"/>
            <a:r>
              <a:rPr lang="en-GB" dirty="0"/>
              <a:t>…</a:t>
            </a:r>
          </a:p>
          <a:p>
            <a:pPr lvl="0"/>
            <a:r>
              <a:rPr lang="en-GB" dirty="0"/>
              <a:t>…</a:t>
            </a:r>
            <a:endParaRPr lang="en-US" dirty="0"/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0AA6AF62-9F6D-4B1C-831C-72AACA29F786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 latinLnBrk="0">
              <a:defRPr/>
            </a:lvl1pPr>
          </a:lstStyle>
          <a:p>
            <a:fld id="{055373AC-9AA7-423B-BA00-BA1C74164DBD}" type="datetime1">
              <a:rPr lang="en-US" smtClean="0"/>
              <a:pPr/>
              <a:t>2/28/2020</a:t>
            </a:fld>
            <a:endParaRPr lang="en-US" dirty="0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D92A8ED8-1E91-4F87-9AAB-0B939CA64F6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 latinLnBrk="0">
              <a:defRPr/>
            </a:lvl1pPr>
          </a:lstStyle>
          <a:p>
            <a:endParaRPr lang="en-US" dirty="0"/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37E4C518-B0B3-4716-AB97-AC8ECA4F7C8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 latinLnBrk="0">
              <a:defRPr/>
            </a:lvl1pPr>
          </a:lstStyle>
          <a:p>
            <a:fld id="{C014DD1E-5D91-48A3-AD6D-45FBA980D10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8724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.d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28DB936-C96C-4D84-AA6C-1EB124ECE589}"/>
              </a:ext>
            </a:extLst>
          </p:cNvPr>
          <p:cNvSpPr/>
          <p:nvPr userDrawn="1"/>
        </p:nvSpPr>
        <p:spPr>
          <a:xfrm>
            <a:off x="-1589" y="5472909"/>
            <a:ext cx="12192000" cy="5173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8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398" b="0" i="0" u="none" strike="noStrike" kern="1200" cap="none" spc="0" normalizeH="0" baseline="0" noProof="0">
              <a:ln>
                <a:noFill/>
              </a:ln>
              <a:solidFill>
                <a:srgbClr val="F7C86D"/>
              </a:solidFill>
              <a:effectLst/>
              <a:uLnTx/>
              <a:uFillTx/>
              <a:latin typeface="Calibri" panose="020F0502020204030204"/>
              <a:ea typeface="맑은 고딕" panose="020B0503020000020004" pitchFamily="34" charset="-127"/>
              <a:cs typeface="+mn-cs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0673103-7377-43D3-A009-24BB7A3AFEEB}"/>
              </a:ext>
            </a:extLst>
          </p:cNvPr>
          <p:cNvSpPr/>
          <p:nvPr userDrawn="1"/>
        </p:nvSpPr>
        <p:spPr bwMode="auto">
          <a:xfrm rot="2700000">
            <a:off x="4689474" y="1239077"/>
            <a:ext cx="2809875" cy="2809875"/>
          </a:xfrm>
          <a:prstGeom prst="roundRect">
            <a:avLst/>
          </a:prstGeom>
          <a:solidFill>
            <a:schemeClr val="tx1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bg-BG" sz="2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15109" y="4704825"/>
            <a:ext cx="10961783" cy="768084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 latinLnBrk="0">
              <a:buNone/>
              <a:defRPr sz="5396" b="1" baseline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lvl="0"/>
            <a:r>
              <a:rPr lang="en-US" altLang="ko-KR" dirty="0"/>
              <a:t>Sli.do code: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15109" y="5490438"/>
            <a:ext cx="10961783" cy="499819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 latinLnBrk="0">
              <a:buNone/>
              <a:defRPr sz="3998" b="1" baseline="0">
                <a:solidFill>
                  <a:schemeClr val="bg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Section Subtitle</a:t>
            </a:r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3033DBFC-41AB-4002-9B21-0F01507B02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644" y="1564269"/>
            <a:ext cx="1473536" cy="2159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54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34E5CD64-8E62-478C-BD07-29B0AE8E261B}"/>
              </a:ext>
            </a:extLst>
          </p:cNvPr>
          <p:cNvSpPr/>
          <p:nvPr userDrawn="1"/>
        </p:nvSpPr>
        <p:spPr>
          <a:xfrm>
            <a:off x="0" y="1770772"/>
            <a:ext cx="6096000" cy="131559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8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398" b="0" i="0" u="none" strike="noStrike" kern="1200" cap="none" spc="0" normalizeH="0" baseline="0" noProof="0">
              <a:ln>
                <a:noFill/>
              </a:ln>
              <a:solidFill>
                <a:srgbClr val="F7C86D"/>
              </a:solidFill>
              <a:effectLst/>
              <a:uLnTx/>
              <a:uFillTx/>
              <a:latin typeface="Calibri" panose="020F0502020204030204"/>
              <a:ea typeface="맑은 고딕" panose="020B0503020000020004" pitchFamily="34" charset="-127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DF3AB8-E6E3-4FCE-8A4A-ECD147720A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9685" y="1947584"/>
            <a:ext cx="5457716" cy="882654"/>
          </a:xfrm>
        </p:spPr>
        <p:txBody>
          <a:bodyPr/>
          <a:lstStyle>
            <a:lvl1pPr algn="l" latinLnBrk="0">
              <a:defRPr sz="4798">
                <a:solidFill>
                  <a:schemeClr val="bg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Lecturer’s Info</a:t>
            </a:r>
          </a:p>
        </p:txBody>
      </p:sp>
      <p:pic>
        <p:nvPicPr>
          <p:cNvPr id="4" name="Picture 3" descr="A picture containing food, drawing&#10;&#10;Description automatically generated">
            <a:extLst>
              <a:ext uri="{FF2B5EF4-FFF2-40B4-BE49-F238E27FC236}">
                <a16:creationId xmlns:a16="http://schemas.microsoft.com/office/drawing/2014/main" id="{D797C21D-6AC4-424A-B8FE-C32CA11E97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009" y="503902"/>
            <a:ext cx="1858611" cy="612839"/>
          </a:xfrm>
          <a:prstGeom prst="rect">
            <a:avLst/>
          </a:prstGeom>
        </p:spPr>
      </p:pic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01360886-FC15-472D-92A2-A99CA80EFDB4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8115300" y="0"/>
            <a:ext cx="4076700" cy="685800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anchor="ctr"/>
          <a:lstStyle>
            <a:lvl1pPr marL="0" indent="0" algn="ctr" latinLnBrk="0">
              <a:buNone/>
              <a:defRPr sz="2131" baseline="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  <a:lvl2pPr marL="609219" indent="0">
              <a:buNone/>
              <a:defRPr sz="3731"/>
            </a:lvl2pPr>
            <a:lvl3pPr marL="1218438" indent="0">
              <a:buNone/>
              <a:defRPr sz="3198"/>
            </a:lvl3pPr>
            <a:lvl4pPr marL="1827657" indent="0">
              <a:buNone/>
              <a:defRPr sz="2665"/>
            </a:lvl4pPr>
            <a:lvl5pPr marL="2436876" indent="0">
              <a:buNone/>
              <a:defRPr sz="2665"/>
            </a:lvl5pPr>
            <a:lvl6pPr marL="3046096" indent="0">
              <a:buNone/>
              <a:defRPr sz="2665"/>
            </a:lvl6pPr>
            <a:lvl7pPr marL="3655315" indent="0">
              <a:buNone/>
              <a:defRPr sz="2665"/>
            </a:lvl7pPr>
            <a:lvl8pPr marL="4264533" indent="0">
              <a:buNone/>
              <a:defRPr sz="2665"/>
            </a:lvl8pPr>
            <a:lvl9pPr marL="4873752" indent="0">
              <a:buNone/>
              <a:defRPr sz="2665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2" name="Text Placeholder 20">
            <a:extLst>
              <a:ext uri="{FF2B5EF4-FFF2-40B4-BE49-F238E27FC236}">
                <a16:creationId xmlns:a16="http://schemas.microsoft.com/office/drawing/2014/main" id="{4EECB8DF-EB34-4D47-A8FC-47996DD8D36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9684" y="3263175"/>
            <a:ext cx="6772165" cy="3174831"/>
          </a:xfrm>
        </p:spPr>
        <p:txBody>
          <a:bodyPr>
            <a:normAutofit/>
          </a:bodyPr>
          <a:lstStyle>
            <a:lvl1pPr marL="0" indent="0" latinLnBrk="0">
              <a:buNone/>
              <a:defRPr sz="24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609219" indent="0">
              <a:buNone/>
              <a:defRPr/>
            </a:lvl2pPr>
          </a:lstStyle>
          <a:p>
            <a:pPr lvl="0"/>
            <a:r>
              <a:rPr lang="en-GB" dirty="0"/>
              <a:t>Text: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2744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28DB936-C96C-4D84-AA6C-1EB124ECE589}"/>
              </a:ext>
            </a:extLst>
          </p:cNvPr>
          <p:cNvSpPr/>
          <p:nvPr userDrawn="1"/>
        </p:nvSpPr>
        <p:spPr>
          <a:xfrm>
            <a:off x="-1589" y="5472909"/>
            <a:ext cx="12192000" cy="5173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8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398" b="0" i="0" u="none" strike="noStrike" kern="1200" cap="none" spc="0" normalizeH="0" baseline="0" noProof="0">
              <a:ln>
                <a:noFill/>
              </a:ln>
              <a:solidFill>
                <a:srgbClr val="F7C86D"/>
              </a:solidFill>
              <a:effectLst/>
              <a:uLnTx/>
              <a:uFillTx/>
              <a:latin typeface="Calibri" panose="020F0502020204030204"/>
              <a:ea typeface="맑은 고딕" panose="020B0503020000020004" pitchFamily="34" charset="-127"/>
              <a:cs typeface="+mn-cs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0673103-7377-43D3-A009-24BB7A3AFEEB}"/>
              </a:ext>
            </a:extLst>
          </p:cNvPr>
          <p:cNvSpPr/>
          <p:nvPr userDrawn="1"/>
        </p:nvSpPr>
        <p:spPr bwMode="auto">
          <a:xfrm rot="2700000">
            <a:off x="4689474" y="1239077"/>
            <a:ext cx="2809875" cy="2809875"/>
          </a:xfrm>
          <a:prstGeom prst="roundRect">
            <a:avLst/>
          </a:prstGeom>
          <a:solidFill>
            <a:schemeClr val="tx1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bg-BG" sz="2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15109" y="4704825"/>
            <a:ext cx="10961783" cy="768084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 latinLnBrk="0">
              <a:buNone/>
              <a:defRPr sz="5396" b="1" baseline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lvl="0"/>
            <a:r>
              <a:rPr lang="en-US" altLang="ko-KR" dirty="0"/>
              <a:t>Section Cover Slide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15109" y="5490438"/>
            <a:ext cx="10961783" cy="499819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 latinLnBrk="0">
              <a:buNone/>
              <a:defRPr sz="3998" b="1" baseline="0">
                <a:solidFill>
                  <a:schemeClr val="bg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Section Subtitle</a:t>
            </a:r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3033DBFC-41AB-4002-9B21-0F01507B02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644" y="1564269"/>
            <a:ext cx="1473536" cy="2159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627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portant Conce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-3472" y="0"/>
            <a:ext cx="115383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8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398" b="0" i="0" u="none" strike="noStrike" kern="1200" cap="none" spc="0" normalizeH="0" baseline="0" noProof="0">
              <a:ln>
                <a:noFill/>
              </a:ln>
              <a:solidFill>
                <a:srgbClr val="F7C86D"/>
              </a:solidFill>
              <a:effectLst/>
              <a:uLnTx/>
              <a:uFillTx/>
              <a:latin typeface="Calibri" panose="020F0502020204030204"/>
              <a:ea typeface="맑은 고딕" panose="020B0503020000020004" pitchFamily="34" charset="-127"/>
              <a:cs typeface="+mn-cs"/>
            </a:endParaRPr>
          </a:p>
        </p:txBody>
      </p:sp>
      <p:pic>
        <p:nvPicPr>
          <p:cNvPr id="3074" name="Picture 2" descr="E:\002-KIMS BUSINESS\007-02-Fullslidesppt-Contents\20161228\02-edu\bulb-item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205" y="1792355"/>
            <a:ext cx="1830305" cy="406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E:\002-KIMS BUSINESS\007-02-Fullslidesppt-Contents\20161228\02-edu\bulb-item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35205" y="1792355"/>
            <a:ext cx="915152" cy="4062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B4CB13C-66A1-466B-A6C1-B0BABF5CFE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065510" y="1121144"/>
            <a:ext cx="9929724" cy="5276048"/>
          </a:xfrm>
        </p:spPr>
        <p:txBody>
          <a:bodyPr/>
          <a:lstStyle>
            <a:lvl1pPr latinLnBrk="0">
              <a:defRPr>
                <a:solidFill>
                  <a:schemeClr val="tx1"/>
                </a:solidFill>
              </a:defRPr>
            </a:lvl1pPr>
            <a:lvl2pPr latinLnBrk="0">
              <a:defRPr>
                <a:solidFill>
                  <a:schemeClr val="tx1"/>
                </a:solidFill>
              </a:defRPr>
            </a:lvl2pPr>
            <a:lvl3pPr latinLnBrk="0">
              <a:defRPr>
                <a:solidFill>
                  <a:schemeClr val="tx1"/>
                </a:solidFill>
              </a:defRPr>
            </a:lvl3pPr>
            <a:lvl4pPr latinLnBrk="0">
              <a:defRPr>
                <a:solidFill>
                  <a:schemeClr val="tx1"/>
                </a:solidFill>
              </a:defRPr>
            </a:lvl4pPr>
            <a:lvl5pPr latinLnBrk="0"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4ED30444-7448-455E-ACFD-2D8F93C9397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96957" y="100750"/>
            <a:ext cx="8399495" cy="882654"/>
          </a:xfrm>
        </p:spPr>
        <p:txBody>
          <a:bodyPr/>
          <a:lstStyle>
            <a:lvl1pPr latinLnBrk="0">
              <a:defRPr/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F9A2DC4-5280-4E93-B6D2-9709FE6D062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 latinLnBrk="0">
              <a:defRPr/>
            </a:lvl1pPr>
          </a:lstStyle>
          <a:p>
            <a:fld id="{055373AC-9AA7-423B-BA00-BA1C74164DBD}" type="datetime1">
              <a:rPr lang="en-US" smtClean="0"/>
              <a:pPr/>
              <a:t>2/28/2020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FA4C1EE0-8040-49CB-9319-CF991DE7B32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latinLnBrk="0">
              <a:defRPr/>
            </a:lvl1pPr>
          </a:lstStyle>
          <a:p>
            <a:endParaRPr lang="en-US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1643825A-6B67-4224-B077-B526FC2A4C7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 latinLnBrk="0">
              <a:defRPr/>
            </a:lvl1pPr>
          </a:lstStyle>
          <a:p>
            <a:fld id="{C014DD1E-5D91-48A3-AD6D-45FBA980D106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" name="Picture 2" descr="A picture containing food, drawing&#10;&#10;Description automatically generated">
            <a:extLst>
              <a:ext uri="{FF2B5EF4-FFF2-40B4-BE49-F238E27FC236}">
                <a16:creationId xmlns:a16="http://schemas.microsoft.com/office/drawing/2014/main" id="{E073BBDE-F882-486F-8128-CD3FF075BBF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3272" y="258233"/>
            <a:ext cx="1863542" cy="614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530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portant Exa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345FB1C8-7F66-4D5C-ACCE-AE919936BCFD}"/>
              </a:ext>
            </a:extLst>
          </p:cNvPr>
          <p:cNvSpPr/>
          <p:nvPr/>
        </p:nvSpPr>
        <p:spPr>
          <a:xfrm>
            <a:off x="-3472" y="0"/>
            <a:ext cx="115383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8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398" b="0" i="0" u="none" strike="noStrike" kern="1200" cap="none" spc="0" normalizeH="0" baseline="0" noProof="0">
              <a:ln>
                <a:noFill/>
              </a:ln>
              <a:solidFill>
                <a:srgbClr val="F7C86D"/>
              </a:solidFill>
              <a:effectLst/>
              <a:uLnTx/>
              <a:uFillTx/>
              <a:latin typeface="Calibri" panose="020F0502020204030204"/>
              <a:ea typeface="맑은 고딕" panose="020B0503020000020004" pitchFamily="34" charset="-127"/>
              <a:cs typeface="+mn-cs"/>
            </a:endParaRPr>
          </a:p>
        </p:txBody>
      </p:sp>
      <p:pic>
        <p:nvPicPr>
          <p:cNvPr id="3074" name="Picture 2" descr="E:\002-KIMS BUSINESS\007-02-Fullslidesppt-Contents\20161228\02-edu\bulb-item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027" y="3314704"/>
            <a:ext cx="1260665" cy="2797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1">
            <a:extLst>
              <a:ext uri="{FF2B5EF4-FFF2-40B4-BE49-F238E27FC236}">
                <a16:creationId xmlns:a16="http://schemas.microsoft.com/office/drawing/2014/main" id="{0D5CC956-5C4A-44BE-8F8B-327FAFA51E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96957" y="100750"/>
            <a:ext cx="8399495" cy="882654"/>
          </a:xfrm>
        </p:spPr>
        <p:txBody>
          <a:bodyPr/>
          <a:lstStyle>
            <a:lvl1pPr latinLnBrk="0">
              <a:defRPr/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157C8DE-E0AF-422B-BBB1-F0AF1264B5E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959073" y="1121144"/>
            <a:ext cx="10036163" cy="5276048"/>
          </a:xfrm>
        </p:spPr>
        <p:txBody>
          <a:bodyPr/>
          <a:lstStyle>
            <a:lvl1pPr latinLnBrk="0">
              <a:defRPr>
                <a:solidFill>
                  <a:schemeClr val="tx1"/>
                </a:solidFill>
              </a:defRPr>
            </a:lvl1pPr>
            <a:lvl2pPr latinLnBrk="0">
              <a:defRPr>
                <a:solidFill>
                  <a:schemeClr val="tx1"/>
                </a:solidFill>
              </a:defRPr>
            </a:lvl2pPr>
            <a:lvl3pPr latinLnBrk="0">
              <a:defRPr>
                <a:solidFill>
                  <a:schemeClr val="tx1"/>
                </a:solidFill>
              </a:defRPr>
            </a:lvl3pPr>
            <a:lvl4pPr latinLnBrk="0">
              <a:defRPr>
                <a:solidFill>
                  <a:schemeClr val="tx1"/>
                </a:solidFill>
              </a:defRPr>
            </a:lvl4pPr>
            <a:lvl5pPr latinLnBrk="0"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FF2A4EF-FDC7-4D65-91A0-D3473057251B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 latinLnBrk="0">
              <a:defRPr>
                <a:solidFill>
                  <a:schemeClr val="tx1"/>
                </a:solidFill>
              </a:defRPr>
            </a:lvl1pPr>
          </a:lstStyle>
          <a:p>
            <a:fld id="{055373AC-9AA7-423B-BA00-BA1C74164DBD}" type="datetime1">
              <a:rPr lang="en-US" smtClean="0"/>
              <a:pPr/>
              <a:t>2/28/2020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AD0B15D-022F-4B93-A0E6-6FC062C18AF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latinLnBrk="0">
              <a:defRPr/>
            </a:lvl1pPr>
          </a:lstStyle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845B5C-C9D2-4885-BBE1-AE0D4F570CBF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 latinLnBrk="0">
              <a:defRPr/>
            </a:lvl1pPr>
          </a:lstStyle>
          <a:p>
            <a:fld id="{C014DD1E-5D91-48A3-AD6D-45FBA980D106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Picture 13" descr="A picture containing food, drawing&#10;&#10;Description automatically generated">
            <a:extLst>
              <a:ext uri="{FF2B5EF4-FFF2-40B4-BE49-F238E27FC236}">
                <a16:creationId xmlns:a16="http://schemas.microsoft.com/office/drawing/2014/main" id="{645EBD02-9D40-436F-9BC0-DA14B47FF9E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3272" y="258233"/>
            <a:ext cx="1863542" cy="614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651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69E0598E-1854-40C3-81CC-D22A4F32647F}"/>
              </a:ext>
            </a:extLst>
          </p:cNvPr>
          <p:cNvSpPr/>
          <p:nvPr userDrawn="1"/>
        </p:nvSpPr>
        <p:spPr>
          <a:xfrm>
            <a:off x="0" y="6210300"/>
            <a:ext cx="12195176" cy="66250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8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398" b="0" i="0" u="none" strike="noStrike" kern="1200" cap="none" spc="0" normalizeH="0" baseline="0" noProof="0" dirty="0">
              <a:ln>
                <a:noFill/>
              </a:ln>
              <a:solidFill>
                <a:srgbClr val="F7C86D"/>
              </a:solidFill>
              <a:effectLst/>
              <a:uLnTx/>
              <a:uFillTx/>
              <a:latin typeface="Calibri" panose="020F0502020204030204"/>
              <a:ea typeface="맑은 고딕" panose="020B0503020000020004" pitchFamily="34" charset="-127"/>
              <a:cs typeface="+mn-cs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866B7DB7-93F1-4D71-A780-8184C03F14E6}"/>
              </a:ext>
            </a:extLst>
          </p:cNvPr>
          <p:cNvSpPr/>
          <p:nvPr userDrawn="1"/>
        </p:nvSpPr>
        <p:spPr bwMode="auto">
          <a:xfrm rot="2700000">
            <a:off x="5356931" y="5018167"/>
            <a:ext cx="1478138" cy="1478138"/>
          </a:xfrm>
          <a:prstGeom prst="roundRect">
            <a:avLst/>
          </a:prstGeom>
          <a:solidFill>
            <a:schemeClr val="bg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bg-BG" sz="2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ECF49BE-911D-4AA9-ACBB-00FF28322ABD}"/>
              </a:ext>
            </a:extLst>
          </p:cNvPr>
          <p:cNvSpPr/>
          <p:nvPr userDrawn="1"/>
        </p:nvSpPr>
        <p:spPr>
          <a:xfrm>
            <a:off x="-3176" y="0"/>
            <a:ext cx="12195176" cy="109537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8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398" b="0" i="0" u="none" strike="noStrike" kern="1200" cap="none" spc="0" normalizeH="0" baseline="0" noProof="0" dirty="0">
              <a:ln>
                <a:noFill/>
              </a:ln>
              <a:solidFill>
                <a:srgbClr val="F7C86D"/>
              </a:solidFill>
              <a:effectLst/>
              <a:uLnTx/>
              <a:uFillTx/>
              <a:latin typeface="Calibri" panose="020F0502020204030204"/>
              <a:ea typeface="맑은 고딕" panose="020B0503020000020004" pitchFamily="34" charset="-127"/>
              <a:cs typeface="+mn-cs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38A09987-8827-47B7-85D3-6D69487FC7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latinLnBrk="0"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58E34E-73A2-41B4-8C58-4DDB1D4D97D8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188816" y="6390560"/>
            <a:ext cx="808713" cy="308845"/>
          </a:xfrm>
        </p:spPr>
        <p:txBody>
          <a:bodyPr/>
          <a:lstStyle>
            <a:lvl1pPr latinLnBrk="0">
              <a:defRPr>
                <a:solidFill>
                  <a:schemeClr val="tx1"/>
                </a:solidFill>
              </a:defRPr>
            </a:lvl1pPr>
          </a:lstStyle>
          <a:p>
            <a:fld id="{055373AC-9AA7-423B-BA00-BA1C74164DBD}" type="datetime1">
              <a:rPr lang="en-US" smtClean="0"/>
              <a:pPr/>
              <a:t>2/28/2020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47141AFF-42FF-4AAA-A3FA-149DDA66FCC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 latinLnBrk="0">
              <a:defRPr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2B2616D-7BC8-4F96-B3A7-B299A353B427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 latinLnBrk="0">
              <a:defRPr>
                <a:solidFill>
                  <a:schemeClr val="bg2"/>
                </a:solidFill>
              </a:defRPr>
            </a:lvl1pPr>
          </a:lstStyle>
          <a:p>
            <a:fld id="{C014DD1E-5D91-48A3-AD6D-45FBA980D106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AE02EA0F-E5C8-43D7-AF13-3270BF34CB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1580" y="210823"/>
            <a:ext cx="2009243" cy="662507"/>
          </a:xfrm>
          <a:prstGeom prst="rect">
            <a:avLst/>
          </a:prstGeom>
          <a:noFill/>
        </p:spPr>
      </p:pic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A334B347-7874-4554-A6DF-DC4548B41FCF}"/>
              </a:ext>
            </a:extLst>
          </p:cNvPr>
          <p:cNvSpPr/>
          <p:nvPr userDrawn="1"/>
        </p:nvSpPr>
        <p:spPr bwMode="auto">
          <a:xfrm rot="2700000">
            <a:off x="5422637" y="4990293"/>
            <a:ext cx="1343550" cy="1343550"/>
          </a:xfrm>
          <a:prstGeom prst="roundRect">
            <a:avLst/>
          </a:prstGeom>
          <a:solidFill>
            <a:srgbClr val="FC4C5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bg-BG" sz="2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C8A626D2-456B-41EF-9818-EA8DD7E314D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90402" y="1195931"/>
            <a:ext cx="5426148" cy="4824103"/>
          </a:xfrm>
        </p:spPr>
        <p:txBody>
          <a:bodyPr/>
          <a:lstStyle>
            <a:lvl1pPr marL="514350" indent="-514350" latinLnBrk="0">
              <a:buFont typeface="Wingdings" panose="05000000000000000000" pitchFamily="2" charset="2"/>
              <a:buChar char="§"/>
              <a:defRPr/>
            </a:lvl1pPr>
            <a:lvl2pPr latinLnBrk="0">
              <a:defRPr/>
            </a:lvl2pPr>
            <a:lvl3pPr latinLnBrk="0">
              <a:defRPr/>
            </a:lvl3pPr>
            <a:lvl4pPr latinLnBrk="0">
              <a:defRPr/>
            </a:lvl4pPr>
            <a:lvl5pPr latinLnBrk="0"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AF69A59F-C564-4A04-B1CC-31C26149999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75450" y="1195931"/>
            <a:ext cx="5426147" cy="4824103"/>
          </a:xfrm>
        </p:spPr>
        <p:txBody>
          <a:bodyPr/>
          <a:lstStyle>
            <a:lvl1pPr latinLnBrk="0">
              <a:defRPr/>
            </a:lvl1pPr>
            <a:lvl2pPr latinLnBrk="0">
              <a:defRPr/>
            </a:lvl2pPr>
            <a:lvl3pPr latinLnBrk="0">
              <a:defRPr/>
            </a:lvl3pPr>
            <a:lvl4pPr latinLnBrk="0">
              <a:defRPr/>
            </a:lvl4pPr>
            <a:lvl5pPr latinLnBrk="0"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2" name="Picture 11" descr="A picture containing drawing&#10;&#10;Description automatically generated">
            <a:extLst>
              <a:ext uri="{FF2B5EF4-FFF2-40B4-BE49-F238E27FC236}">
                <a16:creationId xmlns:a16="http://schemas.microsoft.com/office/drawing/2014/main" id="{B88941DC-764F-4B67-81D9-BB30FA6995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908" y="5222735"/>
            <a:ext cx="1020184" cy="1020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033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391AFA4E-7870-4561-A1B8-AC956B0C8931}"/>
              </a:ext>
            </a:extLst>
          </p:cNvPr>
          <p:cNvSpPr/>
          <p:nvPr/>
        </p:nvSpPr>
        <p:spPr>
          <a:xfrm>
            <a:off x="-1" y="0"/>
            <a:ext cx="12192000" cy="109537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8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398" b="0" i="0" u="none" strike="noStrike" kern="1200" cap="none" spc="0" normalizeH="0" baseline="0" noProof="0">
              <a:ln>
                <a:noFill/>
              </a:ln>
              <a:solidFill>
                <a:srgbClr val="F7C86D"/>
              </a:solidFill>
              <a:effectLst/>
              <a:uLnTx/>
              <a:uFillTx/>
              <a:latin typeface="Calibri" panose="020F0502020204030204"/>
              <a:ea typeface="맑은 고딕" panose="020B0503020000020004" pitchFamily="34" charset="-127"/>
              <a:cs typeface="+mn-cs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9D2960-6D42-439F-82E8-812822013A1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90402" y="1196125"/>
            <a:ext cx="11818096" cy="5201066"/>
          </a:xfrm>
        </p:spPr>
        <p:txBody>
          <a:bodyPr/>
          <a:lstStyle>
            <a:lvl1pPr latinLnBrk="0">
              <a:defRPr/>
            </a:lvl1pPr>
            <a:lvl2pPr latinLnBrk="0">
              <a:defRPr/>
            </a:lvl2pPr>
            <a:lvl3pPr latinLnBrk="0">
              <a:defRPr/>
            </a:lvl3pPr>
            <a:lvl4pPr latinLnBrk="0">
              <a:defRPr/>
            </a:lvl4pPr>
            <a:lvl5pPr latinLnBrk="0"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19B5B676-7892-440F-8191-7109B2C598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latinLnBrk="0"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03E2769-FF5C-435B-BEDD-ABA3B8F1B976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 latinLnBrk="0">
              <a:defRPr/>
            </a:lvl1pPr>
          </a:lstStyle>
          <a:p>
            <a:fld id="{055373AC-9AA7-423B-BA00-BA1C74164DBD}" type="datetime1">
              <a:rPr lang="en-US" smtClean="0"/>
              <a:pPr/>
              <a:t>2/28/2020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CB6AD27-58D7-46FA-99F8-E5BB835ADA6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latinLnBrk="0">
              <a:defRPr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9DA7C9-2FCE-40EB-BF32-C6983222020F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 latinLnBrk="0">
              <a:defRPr/>
            </a:lvl1pPr>
          </a:lstStyle>
          <a:p>
            <a:fld id="{C014DD1E-5D91-48A3-AD6D-45FBA980D106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BA7DE30-F763-4972-B834-286CAA54F6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1580" y="210823"/>
            <a:ext cx="2009243" cy="6625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02970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403F5F2-BA1B-4A39-A03D-AD9E046944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88816" y="6397196"/>
            <a:ext cx="808713" cy="308845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ctr" latinLnBrk="0">
              <a:defRPr sz="1000">
                <a:solidFill>
                  <a:schemeClr val="tx1"/>
                </a:solidFill>
              </a:defRPr>
            </a:lvl1pPr>
          </a:lstStyle>
          <a:p>
            <a:fld id="{055373AC-9AA7-423B-BA00-BA1C74164DBD}" type="datetime1">
              <a:rPr lang="en-US" smtClean="0"/>
              <a:pPr/>
              <a:t>2/28/2020</a:t>
            </a:fld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2BCD1B1-3A00-45B1-B516-6B8E7FBC47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97529" y="6397196"/>
            <a:ext cx="10567285" cy="308845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ctr" latinLnBrk="0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902A4B2-CB08-42CE-A814-FBDF345C2F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6412" y="6397196"/>
            <a:ext cx="428822" cy="308845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r" latinLnBrk="0">
              <a:defRPr sz="1000">
                <a:solidFill>
                  <a:schemeClr val="tx1"/>
                </a:solidFill>
              </a:defRPr>
            </a:lvl1pPr>
          </a:lstStyle>
          <a:p>
            <a:fld id="{C014DD1E-5D91-48A3-AD6D-45FBA980D10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B770C392-3003-4C35-9625-BB041F8257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405" y="100750"/>
            <a:ext cx="9506047" cy="882654"/>
          </a:xfrm>
          <a:prstGeom prst="rect">
            <a:avLst/>
          </a:prstGeom>
        </p:spPr>
        <p:txBody>
          <a:bodyPr vert="horz" lIns="108000" tIns="36000" rIns="108000" bIns="36000" rtlCol="0" anchor="ctr" anchorCtr="0">
            <a:normAutofit/>
          </a:bodyPr>
          <a:lstStyle/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0CBFB32-9F46-4F2F-8A54-9EE8BED278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0413" y="1138844"/>
            <a:ext cx="11804822" cy="5242906"/>
          </a:xfrm>
          <a:prstGeom prst="rect">
            <a:avLst/>
          </a:prstGeom>
        </p:spPr>
        <p:txBody>
          <a:bodyPr vert="horz" lIns="108000" tIns="36000" rIns="108000" bIns="36000" rtlCol="0">
            <a:normAutofit/>
          </a:bodyPr>
          <a:lstStyle/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6789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89" r:id="rId4"/>
    <p:sldLayoutId id="2147483690" r:id="rId5"/>
    <p:sldLayoutId id="2147483679" r:id="rId6"/>
    <p:sldLayoutId id="2147483680" r:id="rId7"/>
    <p:sldLayoutId id="2147483683" r:id="rId8"/>
    <p:sldLayoutId id="2147483681" r:id="rId9"/>
    <p:sldLayoutId id="2147483684" r:id="rId10"/>
    <p:sldLayoutId id="2147483685" r:id="rId11"/>
    <p:sldLayoutId id="2147483686" r:id="rId12"/>
    <p:sldLayoutId id="2147483691" r:id="rId13"/>
    <p:sldLayoutId id="2147483687" r:id="rId14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hf hdr="0" ftr="0" dt="0"/>
  <p:txStyles>
    <p:titleStyle>
      <a:lvl1pPr algn="l" defTabSz="1218438" rtl="0" eaLnBrk="1" latinLnBrk="0" hangingPunct="1">
        <a:spcBef>
          <a:spcPct val="0"/>
        </a:spcBef>
        <a:buNone/>
        <a:defRPr sz="3998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6915" indent="-456915" algn="l" defTabSz="1218438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Font typeface="Wingdings" panose="05000000000000000000" pitchFamily="2" charset="2"/>
        <a:buChar char="§"/>
        <a:defRPr sz="3398" kern="1200">
          <a:solidFill>
            <a:schemeClr val="tx1"/>
          </a:solidFill>
          <a:latin typeface="+mn-lt"/>
          <a:ea typeface="+mn-ea"/>
          <a:cs typeface="+mn-cs"/>
        </a:defRPr>
      </a:lvl1pPr>
      <a:lvl2pPr marL="989981" indent="-380762" algn="l" defTabSz="1218438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Font typeface="Wingdings" panose="05000000000000000000" pitchFamily="2" charset="2"/>
        <a:buChar char="§"/>
        <a:defRPr sz="3198" kern="1200">
          <a:solidFill>
            <a:schemeClr val="tx1"/>
          </a:solidFill>
          <a:latin typeface="+mn-lt"/>
          <a:ea typeface="+mn-ea"/>
          <a:cs typeface="+mn-cs"/>
        </a:defRPr>
      </a:lvl2pPr>
      <a:lvl3pPr marL="1523048" indent="-304610" algn="l" defTabSz="1218438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Font typeface="Wingdings" panose="05000000000000000000" pitchFamily="2" charset="2"/>
        <a:buChar char="§"/>
        <a:defRPr sz="2998" kern="1200">
          <a:solidFill>
            <a:schemeClr val="tx1"/>
          </a:solidFill>
          <a:latin typeface="+mn-lt"/>
          <a:ea typeface="+mn-ea"/>
          <a:cs typeface="+mn-cs"/>
        </a:defRPr>
      </a:lvl3pPr>
      <a:lvl4pPr marL="2132267" indent="-304610" algn="l" defTabSz="1218438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Font typeface="Wingdings" panose="05000000000000000000" pitchFamily="2" charset="2"/>
        <a:buChar char="§"/>
        <a:defRPr sz="2798" kern="1200">
          <a:solidFill>
            <a:schemeClr val="tx1"/>
          </a:solidFill>
          <a:latin typeface="+mn-lt"/>
          <a:ea typeface="+mn-ea"/>
          <a:cs typeface="+mn-cs"/>
        </a:defRPr>
      </a:lvl4pPr>
      <a:lvl5pPr marL="2741485" indent="-304610" algn="l" defTabSz="1218438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Font typeface="Wingdings" panose="05000000000000000000" pitchFamily="2" charset="2"/>
        <a:buChar char="§"/>
        <a:defRPr sz="2598" kern="1200">
          <a:solidFill>
            <a:schemeClr val="tx1"/>
          </a:solidFill>
          <a:latin typeface="+mn-lt"/>
          <a:ea typeface="+mn-ea"/>
          <a:cs typeface="+mn-cs"/>
        </a:defRPr>
      </a:lvl5pPr>
      <a:lvl6pPr marL="3350704" indent="-304610" algn="l" defTabSz="1218438" rtl="0" eaLnBrk="1" latinLnBrk="1" hangingPunct="1">
        <a:spcBef>
          <a:spcPct val="20000"/>
        </a:spcBef>
        <a:buFont typeface="Arial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59924" indent="-304610" algn="l" defTabSz="1218438" rtl="0" eaLnBrk="1" latinLnBrk="1" hangingPunct="1">
        <a:spcBef>
          <a:spcPct val="20000"/>
        </a:spcBef>
        <a:buFont typeface="Arial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69143" indent="-304610" algn="l" defTabSz="1218438" rtl="0" eaLnBrk="1" latinLnBrk="1" hangingPunct="1">
        <a:spcBef>
          <a:spcPct val="20000"/>
        </a:spcBef>
        <a:buFont typeface="Arial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78362" indent="-304610" algn="l" defTabSz="1218438" rtl="0" eaLnBrk="1" latinLnBrk="1" hangingPunct="1">
        <a:spcBef>
          <a:spcPct val="20000"/>
        </a:spcBef>
        <a:buFont typeface="Arial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218438" rtl="0" eaLnBrk="1" latinLnBrk="1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1pPr>
      <a:lvl2pPr marL="609219" algn="l" defTabSz="1218438" rtl="0" eaLnBrk="1" latinLnBrk="1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2pPr>
      <a:lvl3pPr marL="1218438" algn="l" defTabSz="1218438" rtl="0" eaLnBrk="1" latinLnBrk="1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3pPr>
      <a:lvl4pPr marL="1827657" algn="l" defTabSz="1218438" rtl="0" eaLnBrk="1" latinLnBrk="1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4pPr>
      <a:lvl5pPr marL="2436876" algn="l" defTabSz="1218438" rtl="0" eaLnBrk="1" latinLnBrk="1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5pPr>
      <a:lvl6pPr marL="3046096" algn="l" defTabSz="1218438" rtl="0" eaLnBrk="1" latinLnBrk="1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6pPr>
      <a:lvl7pPr marL="3655315" algn="l" defTabSz="1218438" rtl="0" eaLnBrk="1" latinLnBrk="1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7pPr>
      <a:lvl8pPr marL="4264533" algn="l" defTabSz="1218438" rtl="0" eaLnBrk="1" latinLnBrk="1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8pPr>
      <a:lvl9pPr marL="4873752" algn="l" defTabSz="1218438" rtl="0" eaLnBrk="1" latinLnBrk="1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1843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hyperlink" Target="http://semantic.netpeak.bg/" TargetMode="Externa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domain.com/segment-edno/" TargetMode="External"/><Relationship Id="rId2" Type="http://schemas.openxmlformats.org/officeDocument/2006/relationships/hyperlink" Target="https://domain.com/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domain.com/product/" TargetMode="External"/><Relationship Id="rId4" Type="http://schemas.openxmlformats.org/officeDocument/2006/relationships/hyperlink" Target="https://domain.com/segment-edno/product/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fif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hyperlink" Target="https://lagunita.stanford.edu/courses/DB/SQL/SelfPaced/wiki/GP202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hyperlink" Target="https://docs.google.com/spreadsheets/d/1d81TOXZpU9viRlZRRhGZ92N9zKhjoSOcOEj_RYj4sWU/edit?usp=sharing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2C9E06B-4D24-40B6-8AD6-AD892693E5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dirty="0"/>
              <a:t>Увеличи оборота си двойно!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8729B17-6DE1-4E70-916E-1F7A0F1A75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SEO </a:t>
            </a:r>
            <a:r>
              <a:rPr lang="bg-BG" dirty="0"/>
              <a:t>оптимизация за онлайн магазини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98AA5E8-BEF8-47C2-B8BF-5AD09CEEA08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CreateX</a:t>
            </a:r>
            <a:endParaRPr lang="bg-BG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376562D-F898-48BB-9FE6-16212FE76A5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https://createx.bg/</a:t>
            </a:r>
            <a:endParaRPr lang="bg-BG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1D764DE-E1B8-45B0-B8D3-0DDD2EBC8F8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71147" y="2802987"/>
            <a:ext cx="2951518" cy="493075"/>
          </a:xfrm>
        </p:spPr>
        <p:txBody>
          <a:bodyPr/>
          <a:lstStyle/>
          <a:p>
            <a:r>
              <a:rPr lang="bg-BG" dirty="0"/>
              <a:t>Виктор Иванов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7404B78-BBE8-49DF-9DE2-360FD0F0ECF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71147" y="3293966"/>
            <a:ext cx="2951518" cy="432995"/>
          </a:xfrm>
        </p:spPr>
        <p:txBody>
          <a:bodyPr/>
          <a:lstStyle/>
          <a:p>
            <a:r>
              <a:rPr lang="en-US" dirty="0"/>
              <a:t>SEO Director</a:t>
            </a:r>
            <a:endParaRPr lang="bg-BG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A54FA3-EBAF-40BE-AF0A-A9261A4E43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2665" y="2458852"/>
            <a:ext cx="3829338" cy="3803894"/>
          </a:xfrm>
          <a:prstGeom prst="rect">
            <a:avLst/>
          </a:prstGeom>
        </p:spPr>
      </p:pic>
      <p:pic>
        <p:nvPicPr>
          <p:cNvPr id="10" name="Picture 9" descr="A picture containing object&#10;&#10;Description automatically generated">
            <a:extLst>
              <a:ext uri="{FF2B5EF4-FFF2-40B4-BE49-F238E27FC236}">
                <a16:creationId xmlns:a16="http://schemas.microsoft.com/office/drawing/2014/main" id="{187B02C4-9F84-4D80-A22B-21DDFDA7CA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976" y="4709010"/>
            <a:ext cx="1459930" cy="757928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E613AA2C-1B63-4ADC-B95C-7508C722727E}"/>
              </a:ext>
            </a:extLst>
          </p:cNvPr>
          <p:cNvSpPr/>
          <p:nvPr/>
        </p:nvSpPr>
        <p:spPr>
          <a:xfrm>
            <a:off x="4089566" y="6262746"/>
            <a:ext cx="2895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Instagram: </a:t>
            </a:r>
            <a:r>
              <a:rPr lang="bg-BG" dirty="0"/>
              <a:t>@</a:t>
            </a:r>
            <a:r>
              <a:rPr lang="en-US" dirty="0"/>
              <a:t>just_viktor_seo</a:t>
            </a:r>
          </a:p>
        </p:txBody>
      </p:sp>
    </p:spTree>
    <p:extLst>
      <p:ext uri="{BB962C8B-B14F-4D97-AF65-F5344CB8AC3E}">
        <p14:creationId xmlns:p14="http://schemas.microsoft.com/office/powerpoint/2010/main" val="357617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E773F8-3733-4707-87D6-09AC3DFF22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Content Strategy</a:t>
            </a:r>
            <a:endParaRPr lang="bg-BG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9828E0-DECE-4EF6-8D10-E8E13F3C01EB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DACC7EC-7AC6-46D3-AFC2-4446C4DB86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0870" y="1636630"/>
            <a:ext cx="7460784" cy="428066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670BD8E-02B7-4A51-BBD5-CAF7C111C5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8059" y="1299362"/>
            <a:ext cx="6165706" cy="4924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06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BC962-6260-43A3-994A-78A06DC983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bg-BG" sz="2800" dirty="0"/>
              <a:t>Примерен клъстър – </a:t>
            </a:r>
            <a:r>
              <a:rPr lang="en-US" sz="2800" dirty="0"/>
              <a:t>Pillar + Supporting </a:t>
            </a:r>
            <a:r>
              <a:rPr lang="bg-BG" sz="2800" dirty="0"/>
              <a:t>съдържание</a:t>
            </a:r>
            <a:endParaRPr lang="en-US" sz="2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5EDD731-D378-4909-9420-37A7B72F20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2549" y="1110083"/>
            <a:ext cx="9135750" cy="5287113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5F73B5-F670-46D1-8E5F-0BFE61FC955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131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373132C-E359-4441-96F1-7D1F082E572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Фаза планиране: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F604A9-3CDD-400C-B1D1-3FF1AD21A62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sz="3600" dirty="0"/>
              <a:t>Keyword Mapping &amp; Архитектура на </a:t>
            </a:r>
            <a:r>
              <a:rPr lang="ru-RU" sz="3600" dirty="0" err="1"/>
              <a:t>уебсайт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122284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E773F8-3733-4707-87D6-09AC3DFF22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/>
              <a:t>Keyword Mapping + Архитектура</a:t>
            </a:r>
            <a:endParaRPr lang="bg-B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F04251-4046-44D1-A51F-1C6F07649F0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61015" y="1814105"/>
            <a:ext cx="4647915" cy="3890123"/>
          </a:xfrm>
        </p:spPr>
        <p:txBody>
          <a:bodyPr>
            <a:normAutofit/>
          </a:bodyPr>
          <a:lstStyle/>
          <a:p>
            <a:r>
              <a:rPr lang="bg-BG" sz="2800" dirty="0"/>
              <a:t>Всеки </a:t>
            </a:r>
            <a:r>
              <a:rPr lang="en-US" sz="2800" dirty="0"/>
              <a:t>URL </a:t>
            </a:r>
            <a:r>
              <a:rPr lang="bg-BG" sz="2800" dirty="0"/>
              <a:t>адрес трябва да има конкретни ключови думи</a:t>
            </a:r>
            <a:br>
              <a:rPr lang="bg-BG" sz="2800" dirty="0"/>
            </a:br>
            <a:endParaRPr lang="bg-BG" sz="2800" dirty="0"/>
          </a:p>
          <a:p>
            <a:r>
              <a:rPr lang="bg-BG" sz="2800" dirty="0"/>
              <a:t>Премахва се възможността за </a:t>
            </a:r>
            <a:r>
              <a:rPr lang="bg-BG" sz="2800" dirty="0" err="1"/>
              <a:t>канибализация</a:t>
            </a:r>
            <a:r>
              <a:rPr lang="bg-BG" sz="2800" dirty="0"/>
              <a:t> на ключовите думи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9828E0-DECE-4EF6-8D10-E8E13F3C01EB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B585646-1837-426A-8441-35033EF180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0964" y="983404"/>
            <a:ext cx="5396942" cy="5726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262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A3440-803F-44C2-8D9B-A833C5F28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Keyword Mapping vs </a:t>
            </a:r>
            <a:r>
              <a:rPr lang="bg-BG" dirty="0"/>
              <a:t>Реални резултати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9C0A17-FADC-401D-AB32-34F4429ECB5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6A34F45-D397-4DE4-BE3E-319C9A588B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9869" y="1095277"/>
            <a:ext cx="10766105" cy="218686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70D8500-2F6A-4CA0-A618-D9B63873F4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7764" y="3490693"/>
            <a:ext cx="4645613" cy="321541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C9551D6-1477-4189-9665-1B81A0245B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0776" y="3490693"/>
            <a:ext cx="5199987" cy="3318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581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373132C-E359-4441-96F1-7D1F082E572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On-page </a:t>
            </a:r>
            <a:r>
              <a:rPr lang="bg-BG" dirty="0"/>
              <a:t>оптимизация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F604A9-3CDD-400C-B1D1-3FF1AD21A62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bg-BG" sz="3200" dirty="0"/>
              <a:t>Анатомията на перфектно </a:t>
            </a:r>
            <a:r>
              <a:rPr lang="bg-BG" sz="3200" dirty="0" err="1"/>
              <a:t>оптимизиранта</a:t>
            </a:r>
            <a:r>
              <a:rPr lang="bg-BG" sz="3200" dirty="0"/>
              <a:t> страница</a:t>
            </a:r>
          </a:p>
        </p:txBody>
      </p:sp>
    </p:spTree>
    <p:extLst>
      <p:ext uri="{BB962C8B-B14F-4D97-AF65-F5344CB8AC3E}">
        <p14:creationId xmlns:p14="http://schemas.microsoft.com/office/powerpoint/2010/main" val="3755853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E773F8-3733-4707-87D6-09AC3DFF22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/>
              <a:t>Наситеност на ключови думи</a:t>
            </a:r>
            <a:endParaRPr lang="bg-B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F04251-4046-44D1-A51F-1C6F07649F0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98301" y="1135722"/>
            <a:ext cx="5051326" cy="3477750"/>
          </a:xfrm>
        </p:spPr>
        <p:txBody>
          <a:bodyPr>
            <a:normAutofit/>
          </a:bodyPr>
          <a:lstStyle/>
          <a:p>
            <a:r>
              <a:rPr lang="bg-BG" sz="2800" dirty="0"/>
              <a:t>Инструмент за проверка: </a:t>
            </a:r>
            <a:r>
              <a:rPr lang="en-US" sz="2800" dirty="0">
                <a:hlinkClick r:id="rId2"/>
              </a:rPr>
              <a:t>http://semantic.netpeak.bg/</a:t>
            </a:r>
            <a:endParaRPr lang="bg-BG" sz="2800" dirty="0"/>
          </a:p>
          <a:p>
            <a:pPr marL="0" indent="0">
              <a:buNone/>
            </a:pPr>
            <a:endParaRPr lang="bg-BG" sz="2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9828E0-DECE-4EF6-8D10-E8E13F3C01EB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1714A5E-39F8-4707-B28B-4A5E8016646B}"/>
              </a:ext>
            </a:extLst>
          </p:cNvPr>
          <p:cNvSpPr/>
          <p:nvPr/>
        </p:nvSpPr>
        <p:spPr>
          <a:xfrm>
            <a:off x="6549627" y="984104"/>
            <a:ext cx="50846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2000" dirty="0"/>
              <a:t>Правила:</a:t>
            </a: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bg-BG" sz="2000" dirty="0"/>
              <a:t>Основна ключова дума – Макс: 3%</a:t>
            </a: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bg-BG" sz="2000" dirty="0"/>
              <a:t>Второстепенни думи – Макс: 1,5%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bg-BG" sz="2000" dirty="0"/>
              <a:t>Всичко останало – под второстепенните</a:t>
            </a:r>
            <a:endParaRPr lang="en-US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9F30D8A-D6F2-4605-A6B9-EEF2147568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3461" y="2307543"/>
            <a:ext cx="9192332" cy="4311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403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E773F8-3733-4707-87D6-09AC3DFF22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H1-H6 </a:t>
            </a:r>
            <a:r>
              <a:rPr lang="bg-BG" sz="4000" dirty="0"/>
              <a:t>структура на текст</a:t>
            </a:r>
            <a:endParaRPr lang="bg-B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F04251-4046-44D1-A51F-1C6F07649F0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959074" y="1121144"/>
            <a:ext cx="4612055" cy="5276048"/>
          </a:xfrm>
        </p:spPr>
        <p:txBody>
          <a:bodyPr>
            <a:normAutofit fontScale="92500" lnSpcReduction="20000"/>
          </a:bodyPr>
          <a:lstStyle/>
          <a:p>
            <a:pPr marL="457200" indent="-457200" algn="just">
              <a:buAutoNum type="arabicPeriod"/>
            </a:pPr>
            <a:r>
              <a:rPr lang="en-US" sz="2400" b="1" dirty="0">
                <a:ln w="0"/>
                <a:solidFill>
                  <a:sysClr val="windowText" lastClr="000000"/>
                </a:solidFill>
              </a:rPr>
              <a:t>H1: </a:t>
            </a:r>
            <a:r>
              <a:rPr lang="ru-RU" sz="2400" dirty="0">
                <a:ln w="0"/>
                <a:solidFill>
                  <a:schemeClr val="accent1"/>
                </a:solidFill>
              </a:rPr>
              <a:t>Арония - </a:t>
            </a:r>
            <a:r>
              <a:rPr lang="ru-RU" sz="2400" dirty="0" err="1">
                <a:ln w="0"/>
                <a:solidFill>
                  <a:schemeClr val="accent1"/>
                </a:solidFill>
              </a:rPr>
              <a:t>Лечебни</a:t>
            </a:r>
            <a:r>
              <a:rPr lang="ru-RU" sz="2400" dirty="0">
                <a:ln w="0"/>
                <a:solidFill>
                  <a:schemeClr val="accent1"/>
                </a:solidFill>
              </a:rPr>
              <a:t> свойства, ползи и </a:t>
            </a:r>
            <a:r>
              <a:rPr lang="ru-RU" sz="2400" dirty="0" err="1">
                <a:ln w="0"/>
                <a:solidFill>
                  <a:schemeClr val="accent1"/>
                </a:solidFill>
              </a:rPr>
              <a:t>консумация</a:t>
            </a:r>
            <a:endParaRPr lang="en-US" sz="2400" dirty="0">
              <a:ln w="0"/>
              <a:solidFill>
                <a:schemeClr val="accent1"/>
              </a:solidFill>
            </a:endParaRPr>
          </a:p>
          <a:p>
            <a:pPr marL="457200" indent="-457200" algn="just">
              <a:buAutoNum type="arabicPeriod"/>
            </a:pPr>
            <a:r>
              <a:rPr lang="en-US" sz="2400" b="1" dirty="0">
                <a:ln w="0"/>
                <a:solidFill>
                  <a:sysClr val="windowText" lastClr="000000"/>
                </a:solidFill>
              </a:rPr>
              <a:t>H2:</a:t>
            </a:r>
            <a:r>
              <a:rPr lang="en-US" sz="2400" dirty="0">
                <a:ln w="0"/>
                <a:solidFill>
                  <a:schemeClr val="accent1"/>
                </a:solidFill>
              </a:rPr>
              <a:t> </a:t>
            </a:r>
            <a:r>
              <a:rPr lang="ru-RU" sz="2400" dirty="0">
                <a:ln w="0"/>
                <a:solidFill>
                  <a:schemeClr val="accent1"/>
                </a:solidFill>
              </a:rPr>
              <a:t>Арония - свойства</a:t>
            </a:r>
            <a:r>
              <a:rPr lang="en-US" sz="2400" dirty="0">
                <a:ln w="0"/>
                <a:solidFill>
                  <a:schemeClr val="accent1"/>
                </a:solidFill>
              </a:rPr>
              <a:t> </a:t>
            </a:r>
            <a:r>
              <a:rPr lang="bg-BG" sz="2400" dirty="0">
                <a:ln w="0"/>
                <a:solidFill>
                  <a:schemeClr val="accent1"/>
                </a:solidFill>
              </a:rPr>
              <a:t>и състав</a:t>
            </a:r>
          </a:p>
          <a:p>
            <a:pPr marL="457200" indent="-457200" algn="just">
              <a:buFontTx/>
              <a:buAutoNum type="arabicPeriod"/>
            </a:pPr>
            <a:r>
              <a:rPr lang="en-US" sz="2400" b="1" dirty="0">
                <a:ln w="0"/>
                <a:solidFill>
                  <a:sysClr val="windowText" lastClr="000000"/>
                </a:solidFill>
              </a:rPr>
              <a:t>H3: </a:t>
            </a:r>
            <a:r>
              <a:rPr lang="bg-BG" sz="2400" dirty="0">
                <a:ln w="0"/>
                <a:solidFill>
                  <a:schemeClr val="accent1"/>
                </a:solidFill>
              </a:rPr>
              <a:t>Как се консумира </a:t>
            </a:r>
            <a:r>
              <a:rPr lang="bg-BG" sz="2400" dirty="0" err="1">
                <a:ln w="0"/>
                <a:solidFill>
                  <a:schemeClr val="accent1"/>
                </a:solidFill>
              </a:rPr>
              <a:t>арония</a:t>
            </a:r>
            <a:r>
              <a:rPr lang="bg-BG" sz="2400" dirty="0">
                <a:ln w="0"/>
                <a:solidFill>
                  <a:schemeClr val="accent1"/>
                </a:solidFill>
              </a:rPr>
              <a:t> – лесни рецепти за домашно приготвяне</a:t>
            </a:r>
          </a:p>
          <a:p>
            <a:pPr marL="1371600" lvl="2" indent="-457200" algn="just">
              <a:buFont typeface="Arial" panose="020B0604020202020204" pitchFamily="34" charset="0"/>
              <a:buChar char="•"/>
            </a:pPr>
            <a:r>
              <a:rPr lang="en-US" sz="2400" b="1" i="1" dirty="0"/>
              <a:t>H5: </a:t>
            </a:r>
            <a:r>
              <a:rPr lang="bg-BG" sz="2400" b="1" i="1" dirty="0"/>
              <a:t>Компот от </a:t>
            </a:r>
            <a:r>
              <a:rPr lang="bg-BG" sz="2400" b="1" i="1" dirty="0" err="1"/>
              <a:t>арония</a:t>
            </a:r>
            <a:endParaRPr lang="bg-BG" sz="2400" b="1" i="1" dirty="0"/>
          </a:p>
          <a:p>
            <a:pPr marL="1371600" lvl="2" indent="-457200" algn="just">
              <a:buFont typeface="Arial" panose="020B0604020202020204" pitchFamily="34" charset="0"/>
              <a:buChar char="•"/>
            </a:pPr>
            <a:r>
              <a:rPr lang="en-US" sz="2400" b="1" i="1" dirty="0"/>
              <a:t>H5: </a:t>
            </a:r>
            <a:r>
              <a:rPr lang="bg-BG" sz="2400" b="1" i="1" dirty="0"/>
              <a:t>Чай от </a:t>
            </a:r>
            <a:r>
              <a:rPr lang="bg-BG" sz="2400" b="1" i="1" dirty="0" err="1"/>
              <a:t>арония</a:t>
            </a:r>
            <a:endParaRPr lang="bg-BG" sz="2400" b="1" i="1" dirty="0"/>
          </a:p>
          <a:p>
            <a:pPr marL="1371600" lvl="2" indent="-457200" algn="just">
              <a:buFont typeface="Arial" panose="020B0604020202020204" pitchFamily="34" charset="0"/>
              <a:buChar char="•"/>
            </a:pPr>
            <a:r>
              <a:rPr lang="en-US" sz="2400" b="1" i="1" dirty="0"/>
              <a:t>H5: </a:t>
            </a:r>
            <a:r>
              <a:rPr lang="bg-BG" sz="2400" b="1" i="1" dirty="0"/>
              <a:t>Сушена </a:t>
            </a:r>
            <a:r>
              <a:rPr lang="bg-BG" sz="2400" b="1" i="1" dirty="0" err="1"/>
              <a:t>арония</a:t>
            </a:r>
            <a:endParaRPr lang="bg-BG" sz="2400" b="1" i="1" dirty="0"/>
          </a:p>
          <a:p>
            <a:pPr marL="1371600" lvl="2" indent="-457200" algn="just">
              <a:buFont typeface="Arial" panose="020B0604020202020204" pitchFamily="34" charset="0"/>
              <a:buChar char="•"/>
            </a:pPr>
            <a:r>
              <a:rPr lang="en-US" sz="2400" b="1" i="1" dirty="0"/>
              <a:t>H5: </a:t>
            </a:r>
            <a:r>
              <a:rPr lang="bg-BG" sz="2400" b="1" i="1" dirty="0"/>
              <a:t>Сладко от </a:t>
            </a:r>
            <a:r>
              <a:rPr lang="bg-BG" sz="2400" b="1" i="1" dirty="0" err="1"/>
              <a:t>арония</a:t>
            </a:r>
            <a:endParaRPr lang="bg-BG" sz="2400" b="1" i="1" dirty="0"/>
          </a:p>
          <a:p>
            <a:pPr marL="1371600" lvl="2" indent="-457200" algn="just">
              <a:buFont typeface="Arial" panose="020B0604020202020204" pitchFamily="34" charset="0"/>
              <a:buChar char="•"/>
            </a:pPr>
            <a:r>
              <a:rPr lang="en-US" sz="2400" b="1" i="1" dirty="0"/>
              <a:t>H5: </a:t>
            </a:r>
            <a:r>
              <a:rPr lang="bg-BG" sz="2400" b="1" i="1" dirty="0"/>
              <a:t>Вино от </a:t>
            </a:r>
            <a:r>
              <a:rPr lang="bg-BG" sz="2400" b="1" i="1" dirty="0" err="1"/>
              <a:t>арония</a:t>
            </a:r>
            <a:endParaRPr lang="bg-BG" sz="2400" b="1" i="1" dirty="0"/>
          </a:p>
          <a:p>
            <a:pPr marL="457200" indent="-457200" algn="just">
              <a:buFont typeface="+mj-lt"/>
              <a:buAutoNum type="arabicPeriod"/>
            </a:pPr>
            <a:r>
              <a:rPr lang="en-US" sz="2400" b="1" dirty="0">
                <a:ln w="0"/>
                <a:solidFill>
                  <a:sysClr val="windowText" lastClr="000000"/>
                </a:solidFill>
              </a:rPr>
              <a:t>H</a:t>
            </a:r>
            <a:r>
              <a:rPr lang="bg-BG" sz="2400" b="1" dirty="0">
                <a:ln w="0"/>
                <a:solidFill>
                  <a:sysClr val="windowText" lastClr="000000"/>
                </a:solidFill>
              </a:rPr>
              <a:t>4</a:t>
            </a:r>
            <a:r>
              <a:rPr lang="en-US" sz="2400" b="1" dirty="0">
                <a:ln w="0"/>
                <a:solidFill>
                  <a:sysClr val="windowText" lastClr="000000"/>
                </a:solidFill>
              </a:rPr>
              <a:t>: </a:t>
            </a:r>
            <a:r>
              <a:rPr lang="bg-BG" sz="2400" dirty="0">
                <a:ln w="0"/>
                <a:solidFill>
                  <a:schemeClr val="accent1"/>
                </a:solidFill>
              </a:rPr>
              <a:t>Натурални и био продукти от </a:t>
            </a:r>
            <a:r>
              <a:rPr lang="bg-BG" sz="2400" dirty="0" err="1">
                <a:ln w="0"/>
                <a:solidFill>
                  <a:schemeClr val="accent1"/>
                </a:solidFill>
              </a:rPr>
              <a:t>арония</a:t>
            </a:r>
            <a:r>
              <a:rPr lang="bg-BG" sz="2400" dirty="0">
                <a:ln w="0"/>
                <a:solidFill>
                  <a:schemeClr val="accent1"/>
                </a:solidFill>
              </a:rPr>
              <a:t> – видове и цени</a:t>
            </a:r>
            <a:endParaRPr lang="ru-RU" sz="2400" b="1" dirty="0"/>
          </a:p>
          <a:p>
            <a:pPr algn="just"/>
            <a:endParaRPr lang="en-US" sz="2400" dirty="0">
              <a:ln w="0"/>
              <a:solidFill>
                <a:schemeClr val="accent1"/>
              </a:solidFill>
            </a:endParaRPr>
          </a:p>
          <a:p>
            <a:endParaRPr lang="bg-BG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9828E0-DECE-4EF6-8D10-E8E13F3C01EB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DE00E23-8DDE-4755-9661-05D2F0C174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3738" y="1936376"/>
            <a:ext cx="5291496" cy="2985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998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E773F8-3733-4707-87D6-09AC3DFF22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/>
              <a:t>Оптимизация на </a:t>
            </a:r>
            <a:r>
              <a:rPr lang="ru-RU" sz="4000" dirty="0" err="1"/>
              <a:t>метаданни</a:t>
            </a:r>
            <a:endParaRPr lang="bg-BG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9828E0-DECE-4EF6-8D10-E8E13F3C01EB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3A435E0-86BE-4695-82F8-2713D161C754}"/>
              </a:ext>
            </a:extLst>
          </p:cNvPr>
          <p:cNvSpPr txBox="1">
            <a:spLocks/>
          </p:cNvSpPr>
          <p:nvPr/>
        </p:nvSpPr>
        <p:spPr>
          <a:xfrm>
            <a:off x="7842245" y="1212295"/>
            <a:ext cx="4152989" cy="4821329"/>
          </a:xfrm>
          <a:prstGeom prst="rect">
            <a:avLst/>
          </a:prstGeom>
        </p:spPr>
        <p:txBody>
          <a:bodyPr>
            <a:normAutofit/>
          </a:bodyPr>
          <a:lstStyle>
            <a:lvl1pPr marL="456915" indent="-456915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3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981" indent="-380762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31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048" indent="-304610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9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2267" indent="-304610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7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1485" indent="-304610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0704" indent="-304610" algn="l" defTabSz="121843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59924" indent="-304610" algn="l" defTabSz="121843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69143" indent="-304610" algn="l" defTabSz="121843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78362" indent="-304610" algn="l" defTabSz="121843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sz="2000" dirty="0"/>
              <a:t>Ключовата дума трябва да е в началото на: заглавието, </a:t>
            </a:r>
            <a:r>
              <a:rPr lang="en-US" sz="2000" dirty="0"/>
              <a:t>URL </a:t>
            </a:r>
            <a:r>
              <a:rPr lang="bg-BG" sz="2000" dirty="0"/>
              <a:t>адреса, мета описанието.</a:t>
            </a:r>
          </a:p>
          <a:p>
            <a:r>
              <a:rPr lang="bg-BG" sz="2000" dirty="0"/>
              <a:t>Мета данните трябва да са написани така, че да резонират със съдържанието на страницата.</a:t>
            </a:r>
            <a:endParaRPr lang="en-US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CBDCB9E-52FD-4BEA-AA91-8D7DD8425C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6186" y="1182859"/>
            <a:ext cx="6276878" cy="527911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C632005-BE6D-42DC-AE37-0A0E5D09F2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1089" y="3998259"/>
            <a:ext cx="3846512" cy="2170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536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F8C1A-315C-4C2F-BAE3-42ACE9BDE2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/>
              <a:t>Оптимизация на </a:t>
            </a:r>
            <a:r>
              <a:rPr lang="ru-RU" sz="4000" dirty="0" err="1"/>
              <a:t>метаданни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174EB4-8018-46F4-9A8F-A224CBC87C9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bg-BG" sz="2800" dirty="0"/>
              <a:t>Развитие на основния</a:t>
            </a:r>
            <a:r>
              <a:rPr lang="en-US" sz="2800" dirty="0"/>
              <a:t> keyword mapping </a:t>
            </a:r>
            <a:r>
              <a:rPr lang="bg-BG" sz="2800" dirty="0"/>
              <a:t>файл в </a:t>
            </a:r>
            <a:r>
              <a:rPr lang="bg-BG" sz="2800" dirty="0" err="1"/>
              <a:t>лог</a:t>
            </a:r>
            <a:r>
              <a:rPr lang="bg-BG" sz="2800" dirty="0"/>
              <a:t> на промените.</a:t>
            </a:r>
          </a:p>
          <a:p>
            <a:pPr marL="0" indent="0">
              <a:buNone/>
            </a:pPr>
            <a:r>
              <a:rPr lang="bg-BG" sz="2800" dirty="0"/>
              <a:t>Когато е вече активен сайт се добавя: </a:t>
            </a:r>
            <a:r>
              <a:rPr lang="en-US" sz="2800" b="1" dirty="0"/>
              <a:t>old title, old description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0681D4-F9D9-4CDA-9A75-EFA2887C7EAF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09C2C8E-AC1F-4478-A2B2-ADE4F31EB4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9073" y="3082786"/>
            <a:ext cx="9976201" cy="3468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297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EB40AD-90ED-4397-9BF9-8FECC429F8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Кой съм аз и защо ви говоря за </a:t>
            </a:r>
            <a:r>
              <a:rPr lang="en-US" dirty="0"/>
              <a:t>SEO?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0F0631-224E-4190-AE82-C252D1CF3CD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0405" y="1716417"/>
            <a:ext cx="8281242" cy="4795935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bg-BG" dirty="0"/>
              <a:t>6 години опит в дигиталния маркетинг</a:t>
            </a:r>
            <a:r>
              <a:rPr lang="en-US" dirty="0"/>
              <a:t>;</a:t>
            </a:r>
            <a:endParaRPr lang="bg-BG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SEO Director </a:t>
            </a:r>
            <a:r>
              <a:rPr lang="bg-BG" dirty="0"/>
              <a:t>в </a:t>
            </a:r>
            <a:r>
              <a:rPr lang="en-US" dirty="0"/>
              <a:t>CreateX;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bg-BG" dirty="0"/>
              <a:t>Лектор на </a:t>
            </a:r>
            <a:r>
              <a:rPr lang="en-US" dirty="0"/>
              <a:t>OA Conference 2019 SEO Panel;</a:t>
            </a:r>
            <a:endParaRPr lang="bg-BG" dirty="0"/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Семинар "SEO оптимизация на практика: процеси от А до Я“</a:t>
            </a:r>
            <a:r>
              <a:rPr lang="en-US" dirty="0"/>
              <a:t>;</a:t>
            </a:r>
            <a:endParaRPr lang="ru-RU" dirty="0"/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30+ активни проекти към </a:t>
            </a:r>
            <a:r>
              <a:rPr lang="bg-BG" dirty="0"/>
              <a:t>днешна</a:t>
            </a:r>
            <a:r>
              <a:rPr lang="ru-RU" dirty="0"/>
              <a:t> дата.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Опит в 50+ </a:t>
            </a:r>
            <a:r>
              <a:rPr lang="en-US" dirty="0"/>
              <a:t>SEO </a:t>
            </a:r>
            <a:r>
              <a:rPr lang="bg-BG" dirty="0"/>
              <a:t>проекта</a:t>
            </a:r>
            <a:endParaRPr lang="ru-R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4731F6-AD31-4749-A6FA-08A8340E959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91827F-1607-42C3-ABEB-53100A8B71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7933" y="1995546"/>
            <a:ext cx="3557301" cy="3548049"/>
          </a:xfrm>
          <a:prstGeom prst="rect">
            <a:avLst/>
          </a:prstGeom>
        </p:spPr>
      </p:pic>
      <p:pic>
        <p:nvPicPr>
          <p:cNvPr id="6" name="Picture 5" descr="A picture containing object&#10;&#10;Description automatically generated">
            <a:extLst>
              <a:ext uri="{FF2B5EF4-FFF2-40B4-BE49-F238E27FC236}">
                <a16:creationId xmlns:a16="http://schemas.microsoft.com/office/drawing/2014/main" id="{86B6C492-C490-4100-954F-59EEB07446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0893" y="6018232"/>
            <a:ext cx="1459930" cy="757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118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E773F8-3733-4707-87D6-09AC3DFF22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/>
              <a:t>Вътрешни и външни връзки</a:t>
            </a:r>
            <a:endParaRPr lang="bg-B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F04251-4046-44D1-A51F-1C6F07649F0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99097" y="1210791"/>
            <a:ext cx="5601318" cy="4947962"/>
          </a:xfrm>
        </p:spPr>
        <p:txBody>
          <a:bodyPr>
            <a:normAutofit fontScale="77500" lnSpcReduction="20000"/>
          </a:bodyPr>
          <a:lstStyle/>
          <a:p>
            <a:r>
              <a:rPr lang="bg-BG" sz="2800" dirty="0"/>
              <a:t>Вътрешни връзки</a:t>
            </a:r>
          </a:p>
          <a:p>
            <a:pPr lvl="1"/>
            <a:r>
              <a:rPr lang="bg-BG" sz="2800" dirty="0"/>
              <a:t>Метод №1: </a:t>
            </a:r>
            <a:br>
              <a:rPr lang="bg-BG" sz="2800" dirty="0"/>
            </a:br>
            <a:r>
              <a:rPr lang="bg-BG" sz="2800" dirty="0"/>
              <a:t>От Заглавна страница </a:t>
            </a:r>
            <a:r>
              <a:rPr lang="bg-BG" sz="2800" dirty="0">
                <a:sym typeface="Wingdings" panose="05000000000000000000" pitchFamily="2" charset="2"/>
              </a:rPr>
              <a:t></a:t>
            </a:r>
            <a:r>
              <a:rPr lang="bg-BG" sz="2800" dirty="0"/>
              <a:t> Категория </a:t>
            </a:r>
            <a:r>
              <a:rPr lang="bg-BG" sz="2800" dirty="0">
                <a:sym typeface="Wingdings" panose="05000000000000000000" pitchFamily="2" charset="2"/>
              </a:rPr>
              <a:t></a:t>
            </a:r>
            <a:r>
              <a:rPr lang="bg-BG" sz="2800" dirty="0"/>
              <a:t> Продукт</a:t>
            </a:r>
          </a:p>
          <a:p>
            <a:pPr lvl="1"/>
            <a:r>
              <a:rPr lang="bg-BG" sz="2800" dirty="0"/>
              <a:t>Метод №2: </a:t>
            </a:r>
            <a:br>
              <a:rPr lang="bg-BG" sz="2800" dirty="0"/>
            </a:br>
            <a:r>
              <a:rPr lang="bg-BG" sz="2800" dirty="0"/>
              <a:t>От продукт </a:t>
            </a:r>
            <a:r>
              <a:rPr lang="bg-BG" sz="2800" dirty="0">
                <a:sym typeface="Wingdings" panose="05000000000000000000" pitchFamily="2" charset="2"/>
              </a:rPr>
              <a:t> Категория  Заглавна страница</a:t>
            </a:r>
          </a:p>
          <a:p>
            <a:r>
              <a:rPr lang="bg-BG" sz="2800" dirty="0">
                <a:sym typeface="Wingdings" panose="05000000000000000000" pitchFamily="2" charset="2"/>
              </a:rPr>
              <a:t>Външни връзки</a:t>
            </a:r>
          </a:p>
          <a:p>
            <a:pPr lvl="1"/>
            <a:r>
              <a:rPr lang="bg-BG" sz="2800" dirty="0">
                <a:sym typeface="Wingdings" panose="05000000000000000000" pitchFamily="2" charset="2"/>
              </a:rPr>
              <a:t>Основно правило: Никога към конкурент</a:t>
            </a:r>
          </a:p>
          <a:p>
            <a:pPr lvl="1"/>
            <a:r>
              <a:rPr lang="bg-BG" sz="2800" dirty="0">
                <a:sym typeface="Wingdings" panose="05000000000000000000" pitchFamily="2" charset="2"/>
              </a:rPr>
              <a:t>При възможност: Връзки към сайт, от който има връзка обратно към сайта, който искаме да класираме.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9828E0-DECE-4EF6-8D10-E8E13F3C01EB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C53388C7-F6D6-4807-9D87-2F5A15D83D82}"/>
              </a:ext>
            </a:extLst>
          </p:cNvPr>
          <p:cNvSpPr txBox="1">
            <a:spLocks/>
          </p:cNvSpPr>
          <p:nvPr/>
        </p:nvSpPr>
        <p:spPr>
          <a:xfrm>
            <a:off x="7566759" y="5221329"/>
            <a:ext cx="4259386" cy="3273342"/>
          </a:xfrm>
          <a:prstGeom prst="rect">
            <a:avLst/>
          </a:prstGeom>
        </p:spPr>
        <p:txBody>
          <a:bodyPr vert="horz" lIns="108000" tIns="36000" rIns="108000" bIns="36000" rtlCol="0">
            <a:normAutofit/>
          </a:bodyPr>
          <a:lstStyle>
            <a:lvl1pPr marL="456915" indent="-456915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3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981" indent="-380762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31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048" indent="-304610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9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2267" indent="-304610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7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1485" indent="-304610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0704" indent="-304610" algn="l" defTabSz="121843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59924" indent="-304610" algn="l" defTabSz="121843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69143" indent="-304610" algn="l" defTabSz="121843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78362" indent="-304610" algn="l" defTabSz="121843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bg-BG" sz="1500" b="1" dirty="0">
                <a:sym typeface="Wingdings" panose="05000000000000000000" pitchFamily="2" charset="2"/>
              </a:rPr>
              <a:t>Златно правило: </a:t>
            </a:r>
            <a:r>
              <a:rPr lang="bg-BG" sz="1500" dirty="0">
                <a:sym typeface="Wingdings" panose="05000000000000000000" pitchFamily="2" charset="2"/>
              </a:rPr>
              <a:t>Връзките трябва да дават стойност в потребителската пътека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020B76E-2F93-46D9-AD64-621358758A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4159" y="1373001"/>
            <a:ext cx="479107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337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4C21CE-6714-4B3C-819E-121440E586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/>
              <a:t>Вътрешни и външни връзки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FCEB73-E9EC-4B42-980F-89A35CD84D4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959073" y="1121144"/>
            <a:ext cx="5669892" cy="33343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bg-BG" sz="3200" dirty="0"/>
              <a:t>Добри практики за външни връзки:</a:t>
            </a:r>
          </a:p>
          <a:p>
            <a:r>
              <a:rPr lang="bg-BG" sz="2800" dirty="0"/>
              <a:t>При възможност връзка към </a:t>
            </a:r>
            <a:r>
              <a:rPr lang="en-US" sz="2800" b="1" dirty="0"/>
              <a:t>Google My Business</a:t>
            </a:r>
            <a:endParaRPr lang="bg-BG" sz="2800" b="1" dirty="0"/>
          </a:p>
          <a:p>
            <a:r>
              <a:rPr lang="bg-BG" sz="2800" dirty="0"/>
              <a:t>Когато няма на къде, пускаме връзка към </a:t>
            </a:r>
            <a:r>
              <a:rPr lang="en-US" sz="2800" b="1" dirty="0"/>
              <a:t>Wikipedia</a:t>
            </a:r>
            <a:endParaRPr lang="bg-BG" sz="2800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D12A66-180E-4F0E-B366-4C3FBD61DC97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B811A8E-3760-4F62-9370-CECF232B3C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5234" y="1121144"/>
            <a:ext cx="3810000" cy="44672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B4F9B3E-5EE2-48B8-8335-EBB1041706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9819" y="4593199"/>
            <a:ext cx="6524464" cy="1511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060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E773F8-3733-4707-87D6-09AC3DFF22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/>
              <a:t>Вътрешни и външни връзки</a:t>
            </a:r>
            <a:endParaRPr lang="bg-BG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9828E0-DECE-4EF6-8D10-E8E13F3C01EB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26086BB-BB23-4D4F-86DA-8A4BABE817D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959073" y="1121144"/>
            <a:ext cx="10036163" cy="11335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bg-BG" sz="2800" dirty="0"/>
              <a:t>Примери за вътрешни връзки от продукт:</a:t>
            </a:r>
          </a:p>
          <a:p>
            <a:r>
              <a:rPr lang="bg-BG" sz="2800" dirty="0"/>
              <a:t>Връзки от края на описанието</a:t>
            </a:r>
            <a:endParaRPr lang="en-US" sz="2800" dirty="0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FC6CD1F2-9369-4206-A489-C85C4ABE47C5}"/>
              </a:ext>
            </a:extLst>
          </p:cNvPr>
          <p:cNvSpPr txBox="1">
            <a:spLocks/>
          </p:cNvSpPr>
          <p:nvPr/>
        </p:nvSpPr>
        <p:spPr>
          <a:xfrm>
            <a:off x="1959073" y="3822210"/>
            <a:ext cx="10036163" cy="707656"/>
          </a:xfrm>
          <a:prstGeom prst="rect">
            <a:avLst/>
          </a:prstGeom>
        </p:spPr>
        <p:txBody>
          <a:bodyPr vert="horz" lIns="108000" tIns="36000" rIns="108000" bIns="36000" rtlCol="0">
            <a:normAutofit/>
          </a:bodyPr>
          <a:lstStyle>
            <a:lvl1pPr marL="456915" indent="-456915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3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981" indent="-380762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31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048" indent="-304610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9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2267" indent="-304610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7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1485" indent="-304610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0704" indent="-304610" algn="l" defTabSz="121843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59924" indent="-304610" algn="l" defTabSz="121843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69143" indent="-304610" algn="l" defTabSz="121843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78362" indent="-304610" algn="l" defTabSz="121843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sz="2800" dirty="0"/>
              <a:t>Връзки от свързани продукти</a:t>
            </a:r>
            <a:endParaRPr lang="en-US" sz="28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57E602-99D0-4319-94C6-ADD98C231F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9073" y="4469703"/>
            <a:ext cx="7145328" cy="236084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DFF2177-3BC3-481A-B35F-5E79352183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9073" y="2183302"/>
            <a:ext cx="9639300" cy="170497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D924147-7E4B-43DD-85E0-49966881F7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7864" y="3039553"/>
            <a:ext cx="4537176" cy="1490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304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E773F8-3733-4707-87D6-09AC3DFF22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/>
              <a:t>Оптимизация на снимки</a:t>
            </a:r>
            <a:endParaRPr lang="bg-B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F04251-4046-44D1-A51F-1C6F07649F0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85530" y="1121144"/>
            <a:ext cx="4312024" cy="2034431"/>
          </a:xfrm>
        </p:spPr>
        <p:txBody>
          <a:bodyPr>
            <a:normAutofit fontScale="62500" lnSpcReduction="20000"/>
          </a:bodyPr>
          <a:lstStyle/>
          <a:p>
            <a:r>
              <a:rPr lang="bg-BG" sz="3600" b="1" dirty="0"/>
              <a:t>Име на файла: </a:t>
            </a:r>
            <a:r>
              <a:rPr lang="bg-BG" sz="3600" dirty="0"/>
              <a:t>Да съдържа ключовата дума. На латиница.</a:t>
            </a:r>
          </a:p>
          <a:p>
            <a:r>
              <a:rPr lang="bg-BG" sz="3600" b="1" dirty="0"/>
              <a:t>Заглавието</a:t>
            </a:r>
            <a:r>
              <a:rPr lang="bg-BG" sz="3600" dirty="0"/>
              <a:t>: Да е подобно на името на файла, но на кирилица.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9828E0-DECE-4EF6-8D10-E8E13F3C01EB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23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26F8D65-2108-4B32-AD6B-1E3B3BDDF5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5902" y="983404"/>
            <a:ext cx="5461138" cy="32715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168854F-F298-464A-9EA6-B1A3C7F64F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4388" y="3155574"/>
            <a:ext cx="3576267" cy="360167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DA84715-04FA-4567-B4A4-21961FF73338}"/>
              </a:ext>
            </a:extLst>
          </p:cNvPr>
          <p:cNvSpPr/>
          <p:nvPr/>
        </p:nvSpPr>
        <p:spPr>
          <a:xfrm>
            <a:off x="1975902" y="4541678"/>
            <a:ext cx="546113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ALT Text: </a:t>
            </a:r>
            <a:r>
              <a:rPr lang="bg-BG" sz="2400" dirty="0"/>
              <a:t>Описателно да представя снимката и да включва ключовата дума.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bg-BG" sz="2400" b="1" dirty="0"/>
              <a:t>Описание на снимката: </a:t>
            </a:r>
            <a:r>
              <a:rPr lang="bg-BG" sz="2400" dirty="0"/>
              <a:t>Да се добавя, само ако дава полезно пояснение.</a:t>
            </a:r>
          </a:p>
        </p:txBody>
      </p:sp>
    </p:spTree>
    <p:extLst>
      <p:ext uri="{BB962C8B-B14F-4D97-AF65-F5344CB8AC3E}">
        <p14:creationId xmlns:p14="http://schemas.microsoft.com/office/powerpoint/2010/main" val="370203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373132C-E359-4441-96F1-7D1F082E572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On-site </a:t>
            </a:r>
            <a:r>
              <a:rPr lang="bg-BG" dirty="0"/>
              <a:t>оптимизация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F604A9-3CDD-400C-B1D1-3FF1AD21A62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bg-BG" sz="3200" dirty="0"/>
              <a:t>Защото е важно как страниците работят заедно…</a:t>
            </a:r>
          </a:p>
        </p:txBody>
      </p:sp>
    </p:spTree>
    <p:extLst>
      <p:ext uri="{BB962C8B-B14F-4D97-AF65-F5344CB8AC3E}">
        <p14:creationId xmlns:p14="http://schemas.microsoft.com/office/powerpoint/2010/main" val="206632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E773F8-3733-4707-87D6-09AC3DFF22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/>
              <a:t>Предложения за </a:t>
            </a:r>
            <a:r>
              <a:rPr lang="en-US" sz="4000" dirty="0"/>
              <a:t>URL </a:t>
            </a:r>
            <a:r>
              <a:rPr lang="ru-RU" sz="4000" dirty="0"/>
              <a:t>архитектура</a:t>
            </a:r>
            <a:endParaRPr lang="bg-B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F04251-4046-44D1-A51F-1C6F07649F0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/>
          </a:bodyPr>
          <a:lstStyle/>
          <a:p>
            <a:r>
              <a:rPr lang="bg-BG" dirty="0"/>
              <a:t>Йерархична</a:t>
            </a:r>
            <a:endParaRPr lang="en-US" dirty="0"/>
          </a:p>
          <a:p>
            <a:pPr lvl="1"/>
            <a:r>
              <a:rPr lang="en-US" dirty="0"/>
              <a:t>Home page: </a:t>
            </a:r>
            <a:r>
              <a:rPr lang="en-US" dirty="0">
                <a:hlinkClick r:id="rId2"/>
              </a:rPr>
              <a:t>https://domain.com/</a:t>
            </a:r>
            <a:endParaRPr lang="en-US" dirty="0"/>
          </a:p>
          <a:p>
            <a:pPr lvl="1"/>
            <a:r>
              <a:rPr lang="bg-BG" dirty="0"/>
              <a:t>Категория: </a:t>
            </a:r>
            <a:r>
              <a:rPr lang="en-US" dirty="0">
                <a:hlinkClick r:id="rId3"/>
              </a:rPr>
              <a:t>https://domain.com/segment-edno/</a:t>
            </a:r>
            <a:endParaRPr lang="en-US" dirty="0"/>
          </a:p>
          <a:p>
            <a:pPr lvl="1"/>
            <a:r>
              <a:rPr lang="bg-BG" dirty="0"/>
              <a:t>Продукт: </a:t>
            </a:r>
            <a:r>
              <a:rPr lang="en-US" dirty="0">
                <a:hlinkClick r:id="rId4"/>
              </a:rPr>
              <a:t>https://domain.com/segment-edno/product/</a:t>
            </a:r>
            <a:endParaRPr lang="bg-BG" dirty="0"/>
          </a:p>
          <a:p>
            <a:r>
              <a:rPr lang="bg-BG" dirty="0"/>
              <a:t>Линейна</a:t>
            </a:r>
            <a:endParaRPr lang="en-US" dirty="0"/>
          </a:p>
          <a:p>
            <a:pPr lvl="1"/>
            <a:r>
              <a:rPr lang="en-US" dirty="0"/>
              <a:t>Home page: </a:t>
            </a:r>
            <a:r>
              <a:rPr lang="en-US" dirty="0">
                <a:hlinkClick r:id="rId2"/>
              </a:rPr>
              <a:t>https://domain.com/</a:t>
            </a:r>
            <a:endParaRPr lang="en-US" dirty="0"/>
          </a:p>
          <a:p>
            <a:pPr lvl="1"/>
            <a:r>
              <a:rPr lang="bg-BG" dirty="0"/>
              <a:t>Категория: </a:t>
            </a:r>
            <a:r>
              <a:rPr lang="en-US" dirty="0">
                <a:hlinkClick r:id="rId3"/>
              </a:rPr>
              <a:t>https://domain.com/segment-edno/</a:t>
            </a:r>
            <a:endParaRPr lang="en-US" dirty="0"/>
          </a:p>
          <a:p>
            <a:pPr lvl="1"/>
            <a:r>
              <a:rPr lang="bg-BG" dirty="0"/>
              <a:t>Продукт: </a:t>
            </a:r>
            <a:r>
              <a:rPr lang="en-US" dirty="0">
                <a:hlinkClick r:id="rId5"/>
              </a:rPr>
              <a:t>https://domain.com/product/</a:t>
            </a:r>
            <a:endParaRPr lang="bg-BG" dirty="0"/>
          </a:p>
          <a:p>
            <a:pPr lvl="1"/>
            <a:endParaRPr lang="bg-BG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9828E0-DECE-4EF6-8D10-E8E13F3C01EB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3787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4DE3B-583F-42FC-BCDD-9F12A9159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Сравнение на </a:t>
            </a:r>
            <a:r>
              <a:rPr lang="en-US" dirty="0"/>
              <a:t>URL </a:t>
            </a:r>
            <a:r>
              <a:rPr lang="bg-BG" dirty="0"/>
              <a:t>архитектурите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6C3BF5E-A89B-458F-BFF7-4AC5ED69A0A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26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5F17F5D-82DC-415E-AA8E-5CF87F41E7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26" y="1708443"/>
            <a:ext cx="5321825" cy="379907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F544B5F-2D75-4D08-B1AB-3568D6FD1FA8}"/>
              </a:ext>
            </a:extLst>
          </p:cNvPr>
          <p:cNvSpPr/>
          <p:nvPr/>
        </p:nvSpPr>
        <p:spPr>
          <a:xfrm>
            <a:off x="1919649" y="1219635"/>
            <a:ext cx="20719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sz="2800" b="1" dirty="0"/>
              <a:t>Йерархична</a:t>
            </a:r>
            <a:endParaRPr lang="en-US" sz="2800" b="1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5195BFA-AE15-40FA-87A6-E8BFB8BC44F4}"/>
              </a:ext>
            </a:extLst>
          </p:cNvPr>
          <p:cNvSpPr/>
          <p:nvPr/>
        </p:nvSpPr>
        <p:spPr>
          <a:xfrm>
            <a:off x="8438836" y="1219635"/>
            <a:ext cx="15616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sz="2800" b="1" dirty="0"/>
              <a:t>Линейна</a:t>
            </a:r>
            <a:endParaRPr lang="en-US" sz="2800" b="1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F434253-92CD-4133-89C5-17DFF990FA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0811" y="1977050"/>
            <a:ext cx="4137696" cy="4010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210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E773F8-3733-4707-87D6-09AC3DFF22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err="1"/>
              <a:t>Забързване</a:t>
            </a:r>
            <a:r>
              <a:rPr lang="ru-RU" sz="4000" dirty="0"/>
              <a:t> на </a:t>
            </a:r>
            <a:r>
              <a:rPr lang="ru-RU" sz="4000" dirty="0" err="1"/>
              <a:t>уебсайт</a:t>
            </a:r>
            <a:endParaRPr lang="bg-B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F04251-4046-44D1-A51F-1C6F07649F0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959073" y="1121144"/>
            <a:ext cx="8224833" cy="3710832"/>
          </a:xfrm>
        </p:spPr>
        <p:txBody>
          <a:bodyPr>
            <a:normAutofit/>
          </a:bodyPr>
          <a:lstStyle/>
          <a:p>
            <a:r>
              <a:rPr lang="bg-BG" sz="2800" dirty="0" err="1"/>
              <a:t>Минифициране</a:t>
            </a:r>
            <a:r>
              <a:rPr lang="bg-BG" sz="2800" dirty="0"/>
              <a:t> и комбиниране на </a:t>
            </a:r>
            <a:r>
              <a:rPr lang="en-US" sz="2800" dirty="0"/>
              <a:t>CSS</a:t>
            </a:r>
          </a:p>
          <a:p>
            <a:r>
              <a:rPr lang="bg-BG" sz="2800" dirty="0" err="1"/>
              <a:t>Минифициране</a:t>
            </a:r>
            <a:r>
              <a:rPr lang="bg-BG" sz="2800" dirty="0"/>
              <a:t> и комбиниране на </a:t>
            </a:r>
            <a:r>
              <a:rPr lang="en-US" sz="2800" dirty="0"/>
              <a:t>JS</a:t>
            </a:r>
          </a:p>
          <a:p>
            <a:r>
              <a:rPr lang="bg-BG" sz="2800" dirty="0" err="1"/>
              <a:t>Минифициране</a:t>
            </a:r>
            <a:r>
              <a:rPr lang="bg-BG" sz="2800" dirty="0"/>
              <a:t> на </a:t>
            </a:r>
            <a:r>
              <a:rPr lang="en-US" sz="2800" dirty="0"/>
              <a:t>HTML</a:t>
            </a:r>
          </a:p>
          <a:p>
            <a:r>
              <a:rPr lang="en-US" sz="2800" dirty="0" err="1"/>
              <a:t>gZip</a:t>
            </a:r>
            <a:r>
              <a:rPr lang="en-US" sz="2800" dirty="0"/>
              <a:t> </a:t>
            </a:r>
            <a:r>
              <a:rPr lang="bg-BG" sz="2800" dirty="0"/>
              <a:t>компресиране</a:t>
            </a:r>
          </a:p>
          <a:p>
            <a:r>
              <a:rPr lang="bg-BG" sz="2800" dirty="0" err="1"/>
              <a:t>Кеширане</a:t>
            </a:r>
            <a:endParaRPr lang="bg-BG" sz="2800" dirty="0"/>
          </a:p>
          <a:p>
            <a:r>
              <a:rPr lang="bg-BG" sz="2800" dirty="0"/>
              <a:t>Настройка на </a:t>
            </a:r>
            <a:r>
              <a:rPr lang="en-US" sz="2800" dirty="0"/>
              <a:t>CDN</a:t>
            </a:r>
          </a:p>
          <a:p>
            <a:pPr marL="0" indent="0">
              <a:buNone/>
            </a:pPr>
            <a:endParaRPr lang="bg-BG" sz="2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9828E0-DECE-4EF6-8D10-E8E13F3C01EB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A5A890-064D-4734-B02C-3DD0330967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6918" y="2679629"/>
            <a:ext cx="4179494" cy="202375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CA8EFBF-8D6D-480D-9B0A-9E35E273B2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6918" y="4767404"/>
            <a:ext cx="4179494" cy="193863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CAD2ADE-885F-420C-B0E1-CA472AFA10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2823" y="4764439"/>
            <a:ext cx="4369752" cy="1938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054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E773F8-3733-4707-87D6-09AC3DFF22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6957" y="100750"/>
            <a:ext cx="8501467" cy="882654"/>
          </a:xfrm>
        </p:spPr>
        <p:txBody>
          <a:bodyPr>
            <a:normAutofit fontScale="90000"/>
          </a:bodyPr>
          <a:lstStyle/>
          <a:p>
            <a:r>
              <a:rPr lang="ru-RU" sz="4000" dirty="0"/>
              <a:t>Имплементация на </a:t>
            </a:r>
            <a:r>
              <a:rPr lang="ru-RU" sz="4000" dirty="0" err="1"/>
              <a:t>структурирани</a:t>
            </a:r>
            <a:r>
              <a:rPr lang="ru-RU" sz="4000" dirty="0"/>
              <a:t> </a:t>
            </a:r>
            <a:r>
              <a:rPr lang="ru-RU" sz="4000" dirty="0" err="1"/>
              <a:t>данни</a:t>
            </a:r>
            <a:endParaRPr lang="bg-B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F04251-4046-44D1-A51F-1C6F07649F0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50659" y="1255058"/>
            <a:ext cx="7844577" cy="5142133"/>
          </a:xfrm>
        </p:spPr>
        <p:txBody>
          <a:bodyPr/>
          <a:lstStyle/>
          <a:p>
            <a:r>
              <a:rPr lang="bg-BG" dirty="0"/>
              <a:t>Данните, които вкарвате трябва да съответстват на тези, които сте подали в </a:t>
            </a:r>
            <a:r>
              <a:rPr lang="en-US" dirty="0"/>
              <a:t>Google My Business</a:t>
            </a:r>
            <a:endParaRPr lang="bg-BG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9828E0-DECE-4EF6-8D10-E8E13F3C01EB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28</a:t>
            </a:fld>
            <a:endParaRPr lang="en-US" dirty="0"/>
          </a:p>
        </p:txBody>
      </p:sp>
      <p:pic>
        <p:nvPicPr>
          <p:cNvPr id="5" name="Content Placeholder 3">
            <a:extLst>
              <a:ext uri="{FF2B5EF4-FFF2-40B4-BE49-F238E27FC236}">
                <a16:creationId xmlns:a16="http://schemas.microsoft.com/office/drawing/2014/main" id="{DCC3D191-EBC3-4B20-8B5D-BCAE36169D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7492" y="6115409"/>
            <a:ext cx="9307224" cy="5906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5E4F423-E2B7-4E47-8F3E-3ADB2083B9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9073" y="1053393"/>
            <a:ext cx="2053502" cy="49031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52BA85F-A24B-473F-8BF9-5F382C72A7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2432" y="3552991"/>
            <a:ext cx="5149719" cy="2253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866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E773F8-3733-4707-87D6-09AC3DFF22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err="1"/>
              <a:t>Изграждане</a:t>
            </a:r>
            <a:r>
              <a:rPr lang="ru-RU" sz="4000" dirty="0"/>
              <a:t> на </a:t>
            </a:r>
            <a:r>
              <a:rPr lang="ru-RU" sz="4000" dirty="0" err="1"/>
              <a:t>вътрешни</a:t>
            </a:r>
            <a:r>
              <a:rPr lang="ru-RU" sz="4000" dirty="0"/>
              <a:t> връзки</a:t>
            </a:r>
            <a:endParaRPr lang="bg-B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F04251-4046-44D1-A51F-1C6F07649F0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959073" y="1121144"/>
            <a:ext cx="10036163" cy="882654"/>
          </a:xfrm>
        </p:spPr>
        <p:txBody>
          <a:bodyPr/>
          <a:lstStyle/>
          <a:p>
            <a:r>
              <a:rPr lang="en-US" dirty="0" err="1"/>
              <a:t>aHrefs</a:t>
            </a:r>
            <a:r>
              <a:rPr lang="en-US" dirty="0"/>
              <a:t> </a:t>
            </a:r>
            <a:r>
              <a:rPr lang="bg-BG" dirty="0"/>
              <a:t>стратегия за вътрешни връзки:</a:t>
            </a:r>
          </a:p>
          <a:p>
            <a:pPr lvl="1"/>
            <a:endParaRPr lang="bg-BG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9828E0-DECE-4EF6-8D10-E8E13F3C01EB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29</a:t>
            </a:fld>
            <a:endParaRPr lang="en-US" dirty="0"/>
          </a:p>
        </p:txBody>
      </p:sp>
      <p:pic>
        <p:nvPicPr>
          <p:cNvPr id="4098" name="Picture 2" descr="image seo google search ahrefs 1">
            <a:extLst>
              <a:ext uri="{FF2B5EF4-FFF2-40B4-BE49-F238E27FC236}">
                <a16:creationId xmlns:a16="http://schemas.microsoft.com/office/drawing/2014/main" id="{ABD997A7-6303-4204-843E-5952DC48D3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718" y="1990165"/>
            <a:ext cx="6071735" cy="4302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50532A9-837D-452E-AD5B-1478F745D44E}"/>
              </a:ext>
            </a:extLst>
          </p:cNvPr>
          <p:cNvSpPr txBox="1">
            <a:spLocks/>
          </p:cNvSpPr>
          <p:nvPr/>
        </p:nvSpPr>
        <p:spPr>
          <a:xfrm>
            <a:off x="1751480" y="2737844"/>
            <a:ext cx="4002455" cy="4120156"/>
          </a:xfrm>
          <a:prstGeom prst="rect">
            <a:avLst/>
          </a:prstGeom>
        </p:spPr>
        <p:txBody>
          <a:bodyPr vert="horz" lIns="108000" tIns="36000" rIns="108000" bIns="36000" rtlCol="0">
            <a:normAutofit/>
          </a:bodyPr>
          <a:lstStyle>
            <a:lvl1pPr marL="456915" indent="-456915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3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981" indent="-380762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31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048" indent="-304610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9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2267" indent="-304610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7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1485" indent="-304610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0704" indent="-304610" algn="l" defTabSz="121843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59924" indent="-304610" algn="l" defTabSz="121843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69143" indent="-304610" algn="l" defTabSz="121843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78362" indent="-304610" algn="l" defTabSz="121843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219" lvl="1" indent="0">
              <a:buNone/>
            </a:pPr>
            <a:r>
              <a:rPr lang="bg-BG" sz="2400" dirty="0"/>
              <a:t>Търсим ключовата дума в сайта, чрез </a:t>
            </a:r>
            <a:r>
              <a:rPr lang="en-US" sz="2400" dirty="0"/>
              <a:t>“</a:t>
            </a:r>
            <a:r>
              <a:rPr lang="en-US" sz="2400" dirty="0" err="1"/>
              <a:t>site:domain</a:t>
            </a:r>
            <a:r>
              <a:rPr lang="en-US" sz="2400" dirty="0"/>
              <a:t>” </a:t>
            </a:r>
            <a:r>
              <a:rPr lang="bg-BG" sz="2400" dirty="0"/>
              <a:t>и добавяме връзка където е удачно.</a:t>
            </a:r>
          </a:p>
        </p:txBody>
      </p:sp>
      <p:pic>
        <p:nvPicPr>
          <p:cNvPr id="4100" name="Picture 4" descr="image seo wordpress unlinked 1">
            <a:extLst>
              <a:ext uri="{FF2B5EF4-FFF2-40B4-BE49-F238E27FC236}">
                <a16:creationId xmlns:a16="http://schemas.microsoft.com/office/drawing/2014/main" id="{4503941E-0ACE-4216-9736-2993FA0782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4468" y="4996984"/>
            <a:ext cx="352425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7364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37AA9E-9639-4E5C-A6F2-F89408519C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Знам какво е да си студент в </a:t>
            </a:r>
            <a:r>
              <a:rPr lang="bg-BG" dirty="0" err="1"/>
              <a:t>СофтУни</a:t>
            </a:r>
            <a:r>
              <a:rPr lang="bg-BG" dirty="0"/>
              <a:t>…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E18EE0-0379-412F-BEB8-AAF64DBDE3E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58E6FD9-469A-4C31-8536-064A17E9EA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5642" y="4016186"/>
            <a:ext cx="3311435" cy="28418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F4E6D62-6BD8-4331-83A6-58FC5DC1B3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338" y="4016186"/>
            <a:ext cx="3453422" cy="284181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7F52597-628A-49ED-8BC6-A112B3FA63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7150" y="4016188"/>
            <a:ext cx="3293372" cy="28418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FC01379-1DBC-4C0B-8C6D-EC0EB18333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1128194"/>
            <a:ext cx="3323476" cy="284181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6250C99-33AA-4A26-85B6-972CFCA0799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54397" y="1208591"/>
            <a:ext cx="3293373" cy="2762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067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DE87F2-86B2-4B5A-82CA-616C4CAF7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Изграждане на вътрешни връзки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9C3547-D615-46BE-9374-4BBCC204ABB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959073" y="1121144"/>
            <a:ext cx="10036163" cy="1559303"/>
          </a:xfrm>
        </p:spPr>
        <p:txBody>
          <a:bodyPr>
            <a:normAutofit fontScale="92500" lnSpcReduction="20000"/>
          </a:bodyPr>
          <a:lstStyle/>
          <a:p>
            <a:r>
              <a:rPr lang="bg-BG" dirty="0"/>
              <a:t>Задължително създаване на </a:t>
            </a:r>
            <a:r>
              <a:rPr lang="en-US" dirty="0"/>
              <a:t>HTML </a:t>
            </a:r>
            <a:r>
              <a:rPr lang="bg-BG" dirty="0"/>
              <a:t>карта на сайта</a:t>
            </a:r>
          </a:p>
          <a:p>
            <a:r>
              <a:rPr lang="bg-BG" dirty="0"/>
              <a:t>Добавяне на най-важните разпределителни страници в менютата (категории)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020604-9E55-45C3-8449-C74EB67C983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30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178B732-70BA-45EF-A072-8E15CDB090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2454" y="2680447"/>
            <a:ext cx="5924550" cy="3943350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50CC417-E588-41DA-8B0F-1D2063919754}"/>
              </a:ext>
            </a:extLst>
          </p:cNvPr>
          <p:cNvSpPr txBox="1">
            <a:spLocks/>
          </p:cNvSpPr>
          <p:nvPr/>
        </p:nvSpPr>
        <p:spPr>
          <a:xfrm>
            <a:off x="2048721" y="3364943"/>
            <a:ext cx="3604086" cy="3186675"/>
          </a:xfrm>
          <a:prstGeom prst="rect">
            <a:avLst/>
          </a:prstGeom>
        </p:spPr>
        <p:txBody>
          <a:bodyPr vert="horz" lIns="108000" tIns="36000" rIns="108000" bIns="36000" rtlCol="0">
            <a:normAutofit fontScale="70000" lnSpcReduction="20000"/>
          </a:bodyPr>
          <a:lstStyle>
            <a:lvl1pPr marL="456915" indent="-456915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3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981" indent="-380762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31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048" indent="-304610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9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2267" indent="-304610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7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1485" indent="-304610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0704" indent="-304610" algn="l" defTabSz="121843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59924" indent="-304610" algn="l" defTabSz="121843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69143" indent="-304610" algn="l" defTabSz="121843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78362" indent="-304610" algn="l" defTabSz="121843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bg-BG" b="1" dirty="0"/>
              <a:t>Важно: </a:t>
            </a:r>
            <a:r>
              <a:rPr lang="bg-BG" dirty="0"/>
              <a:t>По този начин всеки път когато </a:t>
            </a:r>
            <a:r>
              <a:rPr lang="bg-BG" dirty="0" err="1"/>
              <a:t>бот</a:t>
            </a:r>
            <a:r>
              <a:rPr lang="bg-BG" dirty="0"/>
              <a:t> стигне до </a:t>
            </a:r>
            <a:r>
              <a:rPr lang="en-US" dirty="0"/>
              <a:t>footer </a:t>
            </a:r>
            <a:r>
              <a:rPr lang="bg-BG" dirty="0"/>
              <a:t>секцията на уебсайта, той ще стига до </a:t>
            </a:r>
            <a:r>
              <a:rPr lang="en-US" dirty="0"/>
              <a:t>HTML + XML </a:t>
            </a:r>
            <a:r>
              <a:rPr lang="bg-BG" dirty="0"/>
              <a:t>картите на уебсайта. Така няма да напусне, докато не свърши </a:t>
            </a:r>
            <a:r>
              <a:rPr lang="en-US" dirty="0"/>
              <a:t>crawling budget-a.</a:t>
            </a:r>
          </a:p>
        </p:txBody>
      </p:sp>
    </p:spTree>
    <p:extLst>
      <p:ext uri="{BB962C8B-B14F-4D97-AF65-F5344CB8AC3E}">
        <p14:creationId xmlns:p14="http://schemas.microsoft.com/office/powerpoint/2010/main" val="1297170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373132C-E359-4441-96F1-7D1F082E572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Off-site </a:t>
            </a:r>
            <a:r>
              <a:rPr lang="bg-BG" dirty="0"/>
              <a:t>оптимизация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F604A9-3CDD-400C-B1D1-3FF1AD21A62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3200" dirty="0"/>
              <a:t> </a:t>
            </a:r>
            <a:r>
              <a:rPr lang="bg-BG" sz="3200" dirty="0"/>
              <a:t>Защото интернет е мрежа от връзки…</a:t>
            </a:r>
          </a:p>
        </p:txBody>
      </p:sp>
    </p:spTree>
    <p:extLst>
      <p:ext uri="{BB962C8B-B14F-4D97-AF65-F5344CB8AC3E}">
        <p14:creationId xmlns:p14="http://schemas.microsoft.com/office/powerpoint/2010/main" val="3069472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4DE3B-583F-42FC-BCDD-9F12A9159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Не всички връзки са създадени равни…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629438-1DC3-484C-AF06-0EF09DFB42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90402" y="1195931"/>
            <a:ext cx="3341692" cy="4824103"/>
          </a:xfrm>
        </p:spPr>
        <p:txBody>
          <a:bodyPr/>
          <a:lstStyle/>
          <a:p>
            <a:pPr marL="0" indent="0">
              <a:buNone/>
            </a:pPr>
            <a:r>
              <a:rPr lang="bg-BG" b="1" dirty="0"/>
              <a:t>Силни</a:t>
            </a:r>
            <a:endParaRPr lang="bg-BG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8D0883-C8C6-4A51-99E4-A688BA706A5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26071" y="1195931"/>
            <a:ext cx="2875526" cy="4824103"/>
          </a:xfrm>
        </p:spPr>
        <p:txBody>
          <a:bodyPr/>
          <a:lstStyle/>
          <a:p>
            <a:pPr marL="0" indent="0" algn="r">
              <a:buNone/>
            </a:pPr>
            <a:r>
              <a:rPr lang="bg-BG" b="1" dirty="0"/>
              <a:t>Релевантни</a:t>
            </a:r>
            <a:endParaRPr lang="bg-BG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6C3BF5E-A89B-458F-BFF7-4AC5ED69A0A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454A72B0-8529-4285-8B84-27DF94287CD4}"/>
              </a:ext>
            </a:extLst>
          </p:cNvPr>
          <p:cNvSpPr txBox="1">
            <a:spLocks/>
          </p:cNvSpPr>
          <p:nvPr/>
        </p:nvSpPr>
        <p:spPr>
          <a:xfrm>
            <a:off x="4658237" y="1195930"/>
            <a:ext cx="2875526" cy="4824103"/>
          </a:xfrm>
          <a:prstGeom prst="rect">
            <a:avLst/>
          </a:prstGeom>
        </p:spPr>
        <p:txBody>
          <a:bodyPr vert="horz" lIns="108000" tIns="36000" rIns="108000" bIns="36000" rtlCol="0">
            <a:normAutofit/>
          </a:bodyPr>
          <a:lstStyle>
            <a:lvl1pPr marL="456915" indent="-456915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3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981" indent="-380762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31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048" indent="-304610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9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2267" indent="-304610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7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1485" indent="-304610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0704" indent="-304610" algn="l" defTabSz="121843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59924" indent="-304610" algn="l" defTabSz="121843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69143" indent="-304610" algn="l" defTabSz="121843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78362" indent="-304610" algn="l" defTabSz="121843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bg-BG" b="1" dirty="0"/>
              <a:t>Силни и релевантни</a:t>
            </a:r>
            <a:endParaRPr lang="bg-BG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E7C9F24F-1ABC-4D36-A503-062C5C10783A}"/>
              </a:ext>
            </a:extLst>
          </p:cNvPr>
          <p:cNvSpPr txBox="1">
            <a:spLocks/>
          </p:cNvSpPr>
          <p:nvPr/>
        </p:nvSpPr>
        <p:spPr>
          <a:xfrm>
            <a:off x="190402" y="2033898"/>
            <a:ext cx="2875527" cy="4053138"/>
          </a:xfrm>
          <a:prstGeom prst="rect">
            <a:avLst/>
          </a:prstGeom>
        </p:spPr>
        <p:txBody>
          <a:bodyPr vert="horz" lIns="108000" tIns="36000" rIns="108000" bIns="36000" rtlCol="0">
            <a:normAutofit/>
          </a:bodyPr>
          <a:lstStyle>
            <a:lvl1pPr marL="514350" indent="-514350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3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981" indent="-380762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31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048" indent="-304610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9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2267" indent="-304610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7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1485" indent="-304610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0704" indent="-304610" algn="l" defTabSz="121843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59924" indent="-304610" algn="l" defTabSz="121843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69143" indent="-304610" algn="l" defTabSz="121843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78362" indent="-304610" algn="l" defTabSz="121843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bg-BG" dirty="0"/>
              <a:t>Връзки, които имат силни показатели: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dirty="0"/>
              <a:t>Domain rating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dirty="0"/>
              <a:t>URL rating</a:t>
            </a:r>
            <a:endParaRPr lang="bg-BG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E695F5C-F092-4641-83D6-849C6B949669}"/>
              </a:ext>
            </a:extLst>
          </p:cNvPr>
          <p:cNvSpPr txBox="1">
            <a:spLocks/>
          </p:cNvSpPr>
          <p:nvPr/>
        </p:nvSpPr>
        <p:spPr>
          <a:xfrm>
            <a:off x="9316473" y="2068667"/>
            <a:ext cx="2875527" cy="4053138"/>
          </a:xfrm>
          <a:prstGeom prst="rect">
            <a:avLst/>
          </a:prstGeom>
        </p:spPr>
        <p:txBody>
          <a:bodyPr vert="horz" lIns="108000" tIns="36000" rIns="108000" bIns="36000" rtlCol="0">
            <a:normAutofit/>
          </a:bodyPr>
          <a:lstStyle>
            <a:lvl1pPr marL="514350" indent="-514350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3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981" indent="-380762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31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048" indent="-304610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9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2267" indent="-304610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7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1485" indent="-304610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0704" indent="-304610" algn="l" defTabSz="121843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59924" indent="-304610" algn="l" defTabSz="121843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69143" indent="-304610" algn="l" defTabSz="121843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78362" indent="-304610" algn="l" defTabSz="121843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Wingdings" panose="05000000000000000000" pitchFamily="2" charset="2"/>
              <a:buNone/>
            </a:pPr>
            <a:r>
              <a:rPr lang="bg-BG" dirty="0"/>
              <a:t>Връзки, които идват от сайт, който е на точна тематика.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D3D30B79-17F7-4FB0-B8AC-C460B60AAEAE}"/>
              </a:ext>
            </a:extLst>
          </p:cNvPr>
          <p:cNvSpPr txBox="1">
            <a:spLocks/>
          </p:cNvSpPr>
          <p:nvPr/>
        </p:nvSpPr>
        <p:spPr>
          <a:xfrm>
            <a:off x="4658236" y="2498480"/>
            <a:ext cx="2875527" cy="4053138"/>
          </a:xfrm>
          <a:prstGeom prst="rect">
            <a:avLst/>
          </a:prstGeom>
        </p:spPr>
        <p:txBody>
          <a:bodyPr vert="horz" lIns="108000" tIns="36000" rIns="108000" bIns="36000" rtlCol="0">
            <a:normAutofit/>
          </a:bodyPr>
          <a:lstStyle>
            <a:lvl1pPr marL="514350" indent="-514350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3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981" indent="-380762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31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048" indent="-304610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9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2267" indent="-304610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7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1485" indent="-304610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0704" indent="-304610" algn="l" defTabSz="121843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59924" indent="-304610" algn="l" defTabSz="121843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69143" indent="-304610" algn="l" defTabSz="121843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78362" indent="-304610" algn="l" defTabSz="121843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bg-BG" sz="3200" dirty="0"/>
              <a:t>От сайт на точна тематика и с високи показатели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B821E6DE-3F1A-48AD-AEBC-122E316DAF5A}"/>
              </a:ext>
            </a:extLst>
          </p:cNvPr>
          <p:cNvSpPr/>
          <p:nvPr/>
        </p:nvSpPr>
        <p:spPr bwMode="auto">
          <a:xfrm>
            <a:off x="3088341" y="3061447"/>
            <a:ext cx="1353671" cy="735106"/>
          </a:xfrm>
          <a:prstGeom prst="rightArrow">
            <a:avLst/>
          </a:prstGeom>
          <a:solidFill>
            <a:schemeClr val="dk2">
              <a:alpha val="80000"/>
            </a:schemeClr>
          </a:solidFill>
          <a:ln w="19050">
            <a:solidFill>
              <a:schemeClr val="tx1">
                <a:lumMod val="75000"/>
                <a:alpha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Arrow: Left 12">
            <a:extLst>
              <a:ext uri="{FF2B5EF4-FFF2-40B4-BE49-F238E27FC236}">
                <a16:creationId xmlns:a16="http://schemas.microsoft.com/office/drawing/2014/main" id="{EA8FF768-05FE-419E-B9F5-9950A2400FD9}"/>
              </a:ext>
            </a:extLst>
          </p:cNvPr>
          <p:cNvSpPr/>
          <p:nvPr/>
        </p:nvSpPr>
        <p:spPr bwMode="auto">
          <a:xfrm>
            <a:off x="7915054" y="3061447"/>
            <a:ext cx="1401419" cy="735106"/>
          </a:xfrm>
          <a:prstGeom prst="leftArrow">
            <a:avLst/>
          </a:prstGeom>
          <a:solidFill>
            <a:schemeClr val="dk2">
              <a:alpha val="80000"/>
            </a:schemeClr>
          </a:solidFill>
          <a:ln w="19050">
            <a:solidFill>
              <a:schemeClr val="tx1">
                <a:lumMod val="75000"/>
                <a:alpha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67495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E773F8-3733-4707-87D6-09AC3DFF22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err="1"/>
              <a:t>Задължителни</a:t>
            </a:r>
            <a:r>
              <a:rPr lang="ru-RU" sz="4000" dirty="0"/>
              <a:t> връзки</a:t>
            </a:r>
            <a:endParaRPr lang="bg-BG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9828E0-DECE-4EF6-8D10-E8E13F3C01EB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33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A00E79-F633-4ECF-BF62-893FDA6ED0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4231" y="1303634"/>
            <a:ext cx="9755819" cy="465567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2A0A998-D59F-4416-8CAC-C2E44B9FDCF0}"/>
              </a:ext>
            </a:extLst>
          </p:cNvPr>
          <p:cNvSpPr/>
          <p:nvPr/>
        </p:nvSpPr>
        <p:spPr>
          <a:xfrm>
            <a:off x="3182471" y="6076929"/>
            <a:ext cx="67952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https://webvisuality.com/</a:t>
            </a:r>
            <a:r>
              <a:rPr lang="bg-BG" dirty="0"/>
              <a:t>списък-с-над-500-български-директории/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6735AA5-7AE4-4809-9D32-0CD88B706039}"/>
              </a:ext>
            </a:extLst>
          </p:cNvPr>
          <p:cNvSpPr/>
          <p:nvPr/>
        </p:nvSpPr>
        <p:spPr>
          <a:xfrm>
            <a:off x="3892884" y="6397196"/>
            <a:ext cx="53744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https://dpanov.com/списък-с-български-директории/</a:t>
            </a:r>
          </a:p>
        </p:txBody>
      </p:sp>
    </p:spTree>
    <p:extLst>
      <p:ext uri="{BB962C8B-B14F-4D97-AF65-F5344CB8AC3E}">
        <p14:creationId xmlns:p14="http://schemas.microsoft.com/office/powerpoint/2010/main" val="981928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E773F8-3733-4707-87D6-09AC3DFF22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err="1"/>
              <a:t>Поглед</a:t>
            </a:r>
            <a:r>
              <a:rPr lang="ru-RU" sz="4000" dirty="0"/>
              <a:t> към </a:t>
            </a:r>
            <a:r>
              <a:rPr lang="ru-RU" sz="4000" dirty="0" err="1"/>
              <a:t>сивите</a:t>
            </a:r>
            <a:r>
              <a:rPr lang="ru-RU" sz="4000" dirty="0"/>
              <a:t> практики</a:t>
            </a:r>
            <a:endParaRPr lang="bg-BG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9828E0-DECE-4EF6-8D10-E8E13F3C01EB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8E98C33-7906-4978-A0DA-01B328555257}"/>
              </a:ext>
            </a:extLst>
          </p:cNvPr>
          <p:cNvSpPr/>
          <p:nvPr/>
        </p:nvSpPr>
        <p:spPr>
          <a:xfrm>
            <a:off x="1296957" y="6397196"/>
            <a:ext cx="67683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https://lagunita.stanford.edu/courses/DB/SQL/SelfPaced/wiki/GP202/</a:t>
            </a:r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2E926F8A-2C27-4C50-864D-BEAD497C14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3176" y="1152028"/>
            <a:ext cx="6055461" cy="510533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DAB8ABE-C36A-45BE-98DE-1D230A7B29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0671" y="1460886"/>
            <a:ext cx="4514210" cy="2142337"/>
          </a:xfrm>
          <a:prstGeom prst="rect">
            <a:avLst/>
          </a:prstGeom>
        </p:spPr>
      </p:pic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CB2E38CD-6D33-4C00-854F-8EFCC293D5E5}"/>
              </a:ext>
            </a:extLst>
          </p:cNvPr>
          <p:cNvSpPr txBox="1">
            <a:spLocks/>
          </p:cNvSpPr>
          <p:nvPr/>
        </p:nvSpPr>
        <p:spPr>
          <a:xfrm>
            <a:off x="7913572" y="3743054"/>
            <a:ext cx="3565759" cy="4053138"/>
          </a:xfrm>
          <a:prstGeom prst="rect">
            <a:avLst/>
          </a:prstGeom>
        </p:spPr>
        <p:txBody>
          <a:bodyPr vert="horz" lIns="108000" tIns="36000" rIns="108000" bIns="36000" rtlCol="0">
            <a:normAutofit/>
          </a:bodyPr>
          <a:lstStyle>
            <a:lvl1pPr marL="514350" indent="-514350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3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981" indent="-380762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31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048" indent="-304610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9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2267" indent="-304610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7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1485" indent="-304610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0704" indent="-304610" algn="l" defTabSz="121843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59924" indent="-304610" algn="l" defTabSz="121843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69143" indent="-304610" algn="l" defTabSz="121843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78362" indent="-304610" algn="l" defTabSz="121843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bg-BG" sz="2800" dirty="0"/>
              <a:t>Как точно да вземете връзка от </a:t>
            </a:r>
            <a:r>
              <a:rPr lang="en-US" sz="2800" dirty="0"/>
              <a:t>Stanford?</a:t>
            </a:r>
          </a:p>
          <a:p>
            <a:pPr marL="0" indent="0" algn="ctr">
              <a:buFont typeface="Wingdings" panose="05000000000000000000" pitchFamily="2" charset="2"/>
              <a:buNone/>
            </a:pPr>
            <a:r>
              <a:rPr lang="bg-BG" sz="2800" dirty="0"/>
              <a:t>Точни стъпки в </a:t>
            </a:r>
            <a:r>
              <a:rPr lang="bg-BG" sz="2800" dirty="0" err="1"/>
              <a:t>Инстаграм</a:t>
            </a:r>
            <a:r>
              <a:rPr lang="en-US" sz="2800" dirty="0"/>
              <a:t> </a:t>
            </a:r>
            <a:r>
              <a:rPr lang="en-US" sz="2800" b="1" dirty="0"/>
              <a:t>@just_viktor_seo</a:t>
            </a:r>
            <a:endParaRPr lang="bg-BG" sz="2800" b="1" dirty="0"/>
          </a:p>
        </p:txBody>
      </p:sp>
    </p:spTree>
    <p:extLst>
      <p:ext uri="{BB962C8B-B14F-4D97-AF65-F5344CB8AC3E}">
        <p14:creationId xmlns:p14="http://schemas.microsoft.com/office/powerpoint/2010/main" val="1623328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EC8AF9-B06D-45EA-B440-2785ACB86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Връзки от </a:t>
            </a:r>
            <a:r>
              <a:rPr lang="en-US" dirty="0" err="1"/>
              <a:t>edu</a:t>
            </a:r>
            <a:r>
              <a:rPr lang="en-US" dirty="0"/>
              <a:t> </a:t>
            </a:r>
            <a:r>
              <a:rPr lang="bg-BG" dirty="0"/>
              <a:t>и </a:t>
            </a:r>
            <a:r>
              <a:rPr lang="en-US" dirty="0"/>
              <a:t>gov </a:t>
            </a:r>
            <a:r>
              <a:rPr lang="bg-BG" dirty="0"/>
              <a:t>сайтове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E0BBA3-3BCB-4CF0-B92D-D6E79C1C5166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94345F-D2EF-46D1-8D66-661C1268DB2A}"/>
              </a:ext>
            </a:extLst>
          </p:cNvPr>
          <p:cNvSpPr txBox="1">
            <a:spLocks/>
          </p:cNvSpPr>
          <p:nvPr/>
        </p:nvSpPr>
        <p:spPr>
          <a:xfrm>
            <a:off x="1863980" y="1685363"/>
            <a:ext cx="9593520" cy="3969783"/>
          </a:xfrm>
          <a:prstGeom prst="rect">
            <a:avLst/>
          </a:prstGeom>
        </p:spPr>
        <p:txBody>
          <a:bodyPr/>
          <a:lstStyle>
            <a:lvl1pPr marL="456915" indent="-456915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3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981" indent="-380762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31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048" indent="-304610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9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2267" indent="-304610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7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1485" indent="-304610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0704" indent="-304610" algn="l" defTabSz="121843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59924" indent="-304610" algn="l" defTabSz="121843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69143" indent="-304610" algn="l" defTabSz="121843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78362" indent="-304610" algn="l" defTabSz="121843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inurl</a:t>
            </a:r>
            <a:r>
              <a:rPr lang="en-US" dirty="0"/>
              <a:t>:.blog </a:t>
            </a:r>
            <a:r>
              <a:rPr lang="en-US" dirty="0" err="1"/>
              <a:t>inurl</a:t>
            </a:r>
            <a:r>
              <a:rPr lang="en-US" dirty="0"/>
              <a:t>:.</a:t>
            </a:r>
            <a:r>
              <a:rPr lang="en-US" dirty="0" err="1"/>
              <a:t>edu</a:t>
            </a:r>
            <a:endParaRPr lang="en-US" dirty="0"/>
          </a:p>
          <a:p>
            <a:r>
              <a:rPr lang="en-US" dirty="0" err="1"/>
              <a:t>inurl</a:t>
            </a:r>
            <a:r>
              <a:rPr lang="en-US" dirty="0"/>
              <a:t>:.gov </a:t>
            </a:r>
            <a:r>
              <a:rPr lang="en-US" dirty="0" err="1"/>
              <a:t>intext:comment</a:t>
            </a:r>
            <a:endParaRPr lang="en-US" dirty="0"/>
          </a:p>
          <a:p>
            <a:r>
              <a:rPr lang="en-US" dirty="0" err="1"/>
              <a:t>inrul:forum</a:t>
            </a:r>
            <a:r>
              <a:rPr lang="en-US" dirty="0"/>
              <a:t> intext:*keyword*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AF3D6F1-9EC5-4EFE-9633-6110C2853C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3980" y="4384571"/>
            <a:ext cx="7083162" cy="1885946"/>
          </a:xfrm>
          <a:prstGeom prst="rect">
            <a:avLst/>
          </a:prstGeom>
        </p:spPr>
      </p:pic>
      <p:pic>
        <p:nvPicPr>
          <p:cNvPr id="7" name="Picture 2" descr="Резултат с изображение за Google">
            <a:extLst>
              <a:ext uri="{FF2B5EF4-FFF2-40B4-BE49-F238E27FC236}">
                <a16:creationId xmlns:a16="http://schemas.microsoft.com/office/drawing/2014/main" id="{24970E32-C2AA-4FF4-859A-2FF8E98756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0799" y="1825972"/>
            <a:ext cx="2749684" cy="2749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342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C7496C-6C1F-4714-BFE0-5B39219E25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90501" y="1196126"/>
            <a:ext cx="11811097" cy="5661874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bg-BG" dirty="0"/>
              <a:t>Направете проучване на ключови думи.</a:t>
            </a:r>
          </a:p>
          <a:p>
            <a:pPr marL="514350" indent="-514350">
              <a:buFont typeface="+mj-lt"/>
              <a:buAutoNum type="arabicPeriod"/>
            </a:pPr>
            <a:r>
              <a:rPr lang="bg-BG" dirty="0"/>
              <a:t>Проверете дали имате проблеми с: индексирането, обхождането или зареждането.</a:t>
            </a:r>
          </a:p>
          <a:p>
            <a:pPr marL="514350" indent="-514350">
              <a:buFont typeface="+mj-lt"/>
              <a:buAutoNum type="arabicPeriod"/>
            </a:pPr>
            <a:r>
              <a:rPr lang="bg-BG" dirty="0"/>
              <a:t>Напишете съдържание за заглавната си страница + всички </a:t>
            </a:r>
            <a:r>
              <a:rPr lang="bg-BG" dirty="0" err="1"/>
              <a:t>категорийни</a:t>
            </a:r>
            <a:r>
              <a:rPr lang="bg-BG" dirty="0"/>
              <a:t> страници, като спазвате правилата за създаване на съдържание.</a:t>
            </a:r>
          </a:p>
          <a:p>
            <a:pPr marL="514350" indent="-514350">
              <a:buFont typeface="+mj-lt"/>
              <a:buAutoNum type="arabicPeriod"/>
            </a:pPr>
            <a:r>
              <a:rPr lang="bg-BG" dirty="0"/>
              <a:t>Забързайте сайта си.</a:t>
            </a:r>
          </a:p>
          <a:p>
            <a:pPr marL="514350" indent="-514350">
              <a:buFont typeface="+mj-lt"/>
              <a:buAutoNum type="arabicPeriod"/>
            </a:pPr>
            <a:r>
              <a:rPr lang="bg-BG" dirty="0"/>
              <a:t>Изградете вътрешни връзки: добавете </a:t>
            </a:r>
            <a:r>
              <a:rPr lang="en-US" dirty="0"/>
              <a:t>HTML </a:t>
            </a:r>
            <a:br>
              <a:rPr lang="bg-BG" dirty="0"/>
            </a:br>
            <a:r>
              <a:rPr lang="bg-BG" dirty="0"/>
              <a:t>карта на сайта и </a:t>
            </a:r>
            <a:r>
              <a:rPr lang="en-US" dirty="0"/>
              <a:t>XML </a:t>
            </a:r>
            <a:r>
              <a:rPr lang="bg-BG" dirty="0"/>
              <a:t>карта на сайта във </a:t>
            </a:r>
            <a:r>
              <a:rPr lang="bg-BG" dirty="0" err="1"/>
              <a:t>футъра</a:t>
            </a:r>
            <a:r>
              <a:rPr lang="bg-BG" dirty="0"/>
              <a:t>. </a:t>
            </a:r>
            <a:br>
              <a:rPr lang="bg-BG" dirty="0"/>
            </a:br>
            <a:r>
              <a:rPr lang="bg-BG" dirty="0"/>
              <a:t>Приложете техниката на </a:t>
            </a:r>
            <a:r>
              <a:rPr lang="en-US" dirty="0" err="1"/>
              <a:t>aHrefs</a:t>
            </a:r>
            <a:r>
              <a:rPr lang="en-US" dirty="0"/>
              <a:t> </a:t>
            </a:r>
            <a:r>
              <a:rPr lang="bg-BG" dirty="0"/>
              <a:t>за вътрешни връзки.</a:t>
            </a:r>
          </a:p>
          <a:p>
            <a:pPr marL="514350" indent="-514350">
              <a:buFont typeface="+mj-lt"/>
              <a:buAutoNum type="arabicPeriod"/>
            </a:pPr>
            <a:r>
              <a:rPr lang="bg-BG" dirty="0"/>
              <a:t>Пуснете си връзки от колкото можете повече сайтове. </a:t>
            </a:r>
            <a:br>
              <a:rPr lang="bg-BG" dirty="0"/>
            </a:br>
            <a:r>
              <a:rPr lang="bg-BG" dirty="0"/>
              <a:t>Започнете с директориите от презентацията.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878AAAE-79FF-4DCD-AA49-8ED255035D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Задание за първи стъпки към </a:t>
            </a:r>
            <a:r>
              <a:rPr lang="en-US" dirty="0"/>
              <a:t>x2 </a:t>
            </a:r>
            <a:r>
              <a:rPr lang="bg-BG" dirty="0"/>
              <a:t>оборот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B220DB-67A7-4E80-919D-0522A9307E3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055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B1EC89-EA78-4136-8950-784156202C26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92A020BE-1E0B-4F56-9D3A-F2B8E71D414F}"/>
              </a:ext>
            </a:extLst>
          </p:cNvPr>
          <p:cNvSpPr txBox="1">
            <a:spLocks/>
          </p:cNvSpPr>
          <p:nvPr/>
        </p:nvSpPr>
        <p:spPr>
          <a:xfrm>
            <a:off x="2679922" y="1755447"/>
            <a:ext cx="8886490" cy="3347105"/>
          </a:xfrm>
          <a:prstGeom prst="rect">
            <a:avLst/>
          </a:prstGeom>
        </p:spPr>
        <p:txBody>
          <a:bodyPr vert="horz" lIns="108000" tIns="36000" rIns="108000" bIns="36000" rtlCol="0" anchor="ctr" anchorCtr="0">
            <a:normAutofit fontScale="70000" lnSpcReduction="20000"/>
          </a:bodyPr>
          <a:lstStyle>
            <a:lvl1pPr algn="l" defTabSz="1218438" rtl="0" eaLnBrk="1" latinLnBrk="0" hangingPunct="1">
              <a:spcBef>
                <a:spcPct val="0"/>
              </a:spcBef>
              <a:buNone/>
              <a:defRPr sz="3998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0" dirty="0"/>
              <a:t>SEO</a:t>
            </a:r>
            <a:r>
              <a:rPr lang="bg-BG" b="0" dirty="0"/>
              <a:t> оптимизацията е процес, в който се манипулира непрекъснато променящ се алгоритъм, за да постигнем резултати.</a:t>
            </a:r>
            <a:r>
              <a:rPr lang="en-US" b="0" dirty="0"/>
              <a:t> </a:t>
            </a:r>
            <a:endParaRPr lang="bg-BG" b="0" dirty="0"/>
          </a:p>
          <a:p>
            <a:endParaRPr lang="bg-BG" dirty="0"/>
          </a:p>
          <a:p>
            <a:r>
              <a:rPr lang="bg-BG" dirty="0"/>
              <a:t>Няма правилно и грешно, има само това, което работи!</a:t>
            </a:r>
          </a:p>
          <a:p>
            <a:endParaRPr lang="bg-BG" dirty="0"/>
          </a:p>
          <a:p>
            <a:r>
              <a:rPr lang="bg-BG" b="0" dirty="0"/>
              <a:t>Не спирайте да експериментирате и да търсите „новите най-добри практики“.</a:t>
            </a:r>
          </a:p>
        </p:txBody>
      </p:sp>
    </p:spTree>
    <p:extLst>
      <p:ext uri="{BB962C8B-B14F-4D97-AF65-F5344CB8AC3E}">
        <p14:creationId xmlns:p14="http://schemas.microsoft.com/office/powerpoint/2010/main" val="3098842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AB48D73-AA6C-4C4D-A2A8-DA189FD45C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18D26EDF-5D34-4B8B-BB68-81B9AEA184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405" y="100750"/>
            <a:ext cx="9506047" cy="882654"/>
          </a:xfrm>
        </p:spPr>
        <p:txBody>
          <a:bodyPr/>
          <a:lstStyle/>
          <a:p>
            <a:r>
              <a:rPr lang="bg-BG" dirty="0"/>
              <a:t>Време за въпроси и отговори</a:t>
            </a:r>
          </a:p>
        </p:txBody>
      </p:sp>
    </p:spTree>
    <p:extLst>
      <p:ext uri="{BB962C8B-B14F-4D97-AF65-F5344CB8AC3E}">
        <p14:creationId xmlns:p14="http://schemas.microsoft.com/office/powerpoint/2010/main" val="4171954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3D10CA3-FEBD-45B6-88E4-0E91FC067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286" y="108873"/>
            <a:ext cx="9506047" cy="882654"/>
          </a:xfrm>
        </p:spPr>
        <p:txBody>
          <a:bodyPr/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57296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268F7-B4B4-478D-BBAE-8AEBD21E31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Не само приказки, но и факти</a:t>
            </a:r>
            <a:r>
              <a:rPr lang="en-US" dirty="0"/>
              <a:t>…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9297DD-B093-46DE-BD90-AF3C86DD04A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C54BFF0-CC2F-4B3B-93A4-6AC58A2655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21293"/>
            <a:ext cx="12192000" cy="4750520"/>
          </a:xfrm>
          <a:prstGeom prst="rect">
            <a:avLst/>
          </a:prstGeom>
        </p:spPr>
      </p:pic>
      <p:pic>
        <p:nvPicPr>
          <p:cNvPr id="6" name="Picture 5" descr="A picture containing object&#10;&#10;Description automatically generated">
            <a:extLst>
              <a:ext uri="{FF2B5EF4-FFF2-40B4-BE49-F238E27FC236}">
                <a16:creationId xmlns:a16="http://schemas.microsoft.com/office/drawing/2014/main" id="{D3696CC1-EC39-4903-8D31-2883721846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0893" y="6018232"/>
            <a:ext cx="1459930" cy="757928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9A49255-A0CF-4417-B648-620AE69E0899}"/>
              </a:ext>
            </a:extLst>
          </p:cNvPr>
          <p:cNvSpPr/>
          <p:nvPr/>
        </p:nvSpPr>
        <p:spPr>
          <a:xfrm>
            <a:off x="190405" y="6240370"/>
            <a:ext cx="28270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b="1" dirty="0"/>
              <a:t>Ниша</a:t>
            </a:r>
            <a:r>
              <a:rPr lang="bg-BG" dirty="0"/>
              <a:t>: Български сувенири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369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A89C5B8-6FDA-4DFB-BC32-6D47CD4C59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221BB9-28FE-4C2B-A5F5-3E9E6431050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#SEO-ECOM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367961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9D500FB-4ABA-4BA1-ACDD-2BB71BF9AE2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065510" y="1121144"/>
            <a:ext cx="4496655" cy="5276048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/>
              <a:t>#1 </a:t>
            </a:r>
            <a:r>
              <a:rPr lang="bg-BG" b="1" dirty="0"/>
              <a:t>Фаза планиране: </a:t>
            </a:r>
            <a:endParaRPr lang="en-US" b="1" dirty="0"/>
          </a:p>
          <a:p>
            <a:pPr lvl="1"/>
            <a:r>
              <a:rPr lang="en-US" dirty="0"/>
              <a:t>Keyword research,</a:t>
            </a:r>
            <a:r>
              <a:rPr lang="bg-BG" dirty="0"/>
              <a:t> </a:t>
            </a:r>
            <a:r>
              <a:rPr lang="en-US" dirty="0"/>
              <a:t>Content Strategy &amp; SEO Audit</a:t>
            </a:r>
          </a:p>
          <a:p>
            <a:pPr lvl="1"/>
            <a:r>
              <a:rPr lang="en-US" dirty="0"/>
              <a:t>Keyword Mapping &amp; </a:t>
            </a:r>
            <a:r>
              <a:rPr lang="bg-BG" dirty="0"/>
              <a:t>Архитектура на уебсайт</a:t>
            </a:r>
          </a:p>
          <a:p>
            <a:r>
              <a:rPr lang="en-US" b="1" dirty="0"/>
              <a:t>#2 On-page </a:t>
            </a:r>
            <a:r>
              <a:rPr lang="bg-BG" b="1" dirty="0"/>
              <a:t>оптимизация</a:t>
            </a:r>
          </a:p>
          <a:p>
            <a:pPr lvl="1"/>
            <a:r>
              <a:rPr lang="bg-BG" dirty="0"/>
              <a:t>Наситеност на ключови думи</a:t>
            </a:r>
          </a:p>
          <a:p>
            <a:pPr lvl="1"/>
            <a:r>
              <a:rPr lang="en-US" dirty="0"/>
              <a:t>H1-H6 </a:t>
            </a:r>
            <a:r>
              <a:rPr lang="bg-BG" dirty="0"/>
              <a:t>архитектура</a:t>
            </a:r>
          </a:p>
          <a:p>
            <a:pPr lvl="1"/>
            <a:r>
              <a:rPr lang="bg-BG" dirty="0"/>
              <a:t>Вътрешни и външни връзки</a:t>
            </a:r>
          </a:p>
          <a:p>
            <a:pPr lvl="1"/>
            <a:r>
              <a:rPr lang="bg-BG" dirty="0"/>
              <a:t>Оптимизация на снимки</a:t>
            </a:r>
          </a:p>
          <a:p>
            <a:pPr lvl="1"/>
            <a:r>
              <a:rPr lang="bg-BG" dirty="0"/>
              <a:t>Оптимизация на метаданни</a:t>
            </a:r>
          </a:p>
          <a:p>
            <a:endParaRPr lang="bg-BG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1A111A4-1492-4AA0-BEE4-4A13D34BF6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Структура на семинара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B1EC89-EA78-4136-8950-784156202C26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BC0B492A-5062-42C9-B3A1-7038557872C9}"/>
              </a:ext>
            </a:extLst>
          </p:cNvPr>
          <p:cNvSpPr txBox="1">
            <a:spLocks/>
          </p:cNvSpPr>
          <p:nvPr/>
        </p:nvSpPr>
        <p:spPr>
          <a:xfrm>
            <a:off x="7069757" y="1130664"/>
            <a:ext cx="4925477" cy="5276048"/>
          </a:xfrm>
          <a:prstGeom prst="rect">
            <a:avLst/>
          </a:prstGeom>
        </p:spPr>
        <p:txBody>
          <a:bodyPr vert="horz" lIns="108000" tIns="36000" rIns="108000" bIns="36000" rtlCol="0">
            <a:normAutofit fontScale="70000" lnSpcReduction="20000"/>
          </a:bodyPr>
          <a:lstStyle>
            <a:lvl1pPr marL="456915" indent="-456915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3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981" indent="-380762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31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048" indent="-304610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9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2267" indent="-304610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7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1485" indent="-304610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0704" indent="-304610" algn="l" defTabSz="121843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59924" indent="-304610" algn="l" defTabSz="121843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69143" indent="-304610" algn="l" defTabSz="121843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78362" indent="-304610" algn="l" defTabSz="121843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#3 On-site </a:t>
            </a:r>
            <a:r>
              <a:rPr lang="bg-BG" b="1" dirty="0"/>
              <a:t>оптимизация</a:t>
            </a:r>
          </a:p>
          <a:p>
            <a:pPr lvl="1"/>
            <a:r>
              <a:rPr lang="bg-BG" dirty="0"/>
              <a:t>Предложения за </a:t>
            </a:r>
            <a:r>
              <a:rPr lang="en-US" dirty="0"/>
              <a:t>URL </a:t>
            </a:r>
            <a:r>
              <a:rPr lang="bg-BG" dirty="0"/>
              <a:t>архитектура</a:t>
            </a:r>
          </a:p>
          <a:p>
            <a:pPr lvl="1"/>
            <a:r>
              <a:rPr lang="bg-BG" dirty="0"/>
              <a:t>Забързване на уебсайт</a:t>
            </a:r>
          </a:p>
          <a:p>
            <a:pPr lvl="1"/>
            <a:r>
              <a:rPr lang="bg-BG" dirty="0"/>
              <a:t>Имплементация на структурирани данни</a:t>
            </a:r>
          </a:p>
          <a:p>
            <a:pPr lvl="1"/>
            <a:r>
              <a:rPr lang="bg-BG" dirty="0"/>
              <a:t>Изграждане на вътрешни връзки</a:t>
            </a:r>
          </a:p>
          <a:p>
            <a:r>
              <a:rPr lang="en-US" b="1" dirty="0"/>
              <a:t>#4 Off-site </a:t>
            </a:r>
            <a:r>
              <a:rPr lang="bg-BG" b="1" dirty="0"/>
              <a:t>оптимизация – </a:t>
            </a:r>
            <a:r>
              <a:rPr lang="en-US" b="1" dirty="0"/>
              <a:t>Link building</a:t>
            </a:r>
          </a:p>
          <a:p>
            <a:pPr lvl="1"/>
            <a:r>
              <a:rPr lang="bg-BG" dirty="0"/>
              <a:t>Задължителни връзки</a:t>
            </a:r>
            <a:endParaRPr lang="en-US" dirty="0"/>
          </a:p>
          <a:p>
            <a:pPr lvl="1"/>
            <a:r>
              <a:rPr lang="bg-BG" dirty="0"/>
              <a:t>Сиви практики в </a:t>
            </a:r>
            <a:r>
              <a:rPr lang="en-US" dirty="0"/>
              <a:t>Link building-a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31567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373132C-E359-4441-96F1-7D1F082E572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Фаза планиране: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F604A9-3CDD-400C-B1D1-3FF1AD21A62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3600" dirty="0"/>
              <a:t>Keyword research, Content Strategy &amp; SEO Audit</a:t>
            </a:r>
          </a:p>
        </p:txBody>
      </p:sp>
    </p:spTree>
    <p:extLst>
      <p:ext uri="{BB962C8B-B14F-4D97-AF65-F5344CB8AC3E}">
        <p14:creationId xmlns:p14="http://schemas.microsoft.com/office/powerpoint/2010/main" val="72450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E773F8-3733-4707-87D6-09AC3DFF22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Keyword research</a:t>
            </a:r>
            <a:endParaRPr lang="bg-B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F04251-4046-44D1-A51F-1C6F07649F0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37765" y="983405"/>
            <a:ext cx="5945541" cy="3256902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bg-BG" sz="3200" dirty="0"/>
              <a:t>Изваждане на ключови думи</a:t>
            </a:r>
          </a:p>
          <a:p>
            <a:pPr marL="514350" indent="-514350">
              <a:buFont typeface="+mj-lt"/>
              <a:buAutoNum type="arabicPeriod"/>
            </a:pPr>
            <a:r>
              <a:rPr lang="bg-BG" sz="3200" dirty="0"/>
              <a:t>Отбелязване на обем търсене</a:t>
            </a:r>
          </a:p>
          <a:p>
            <a:pPr marL="514350" indent="-514350">
              <a:buFont typeface="+mj-lt"/>
              <a:buAutoNum type="arabicPeriod"/>
            </a:pPr>
            <a:r>
              <a:rPr lang="bg-BG" sz="3200" dirty="0"/>
              <a:t>Групиране в клъстери</a:t>
            </a:r>
            <a:endParaRPr lang="en-US" sz="3200" dirty="0"/>
          </a:p>
          <a:p>
            <a:pPr marL="514350" indent="-514350">
              <a:buFont typeface="+mj-lt"/>
              <a:buAutoNum type="arabicPeriod"/>
            </a:pPr>
            <a:r>
              <a:rPr lang="bg-BG" sz="3200" dirty="0"/>
              <a:t>Разпределяне по намерение на търсенето (</a:t>
            </a:r>
            <a:r>
              <a:rPr lang="en-US" sz="3200" dirty="0"/>
              <a:t>search intent)</a:t>
            </a:r>
            <a:endParaRPr lang="bg-BG" sz="3200" dirty="0"/>
          </a:p>
          <a:p>
            <a:pPr marL="514350" indent="-514350">
              <a:buFont typeface="+mj-lt"/>
              <a:buAutoNum type="arabicPeriod"/>
            </a:pPr>
            <a:endParaRPr lang="bg-BG" sz="32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9828E0-DECE-4EF6-8D10-E8E13F3C01EB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1A0F304-3B09-4058-9763-527CDFB5CF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7717" y="921838"/>
            <a:ext cx="3783106" cy="5674659"/>
          </a:xfrm>
          <a:prstGeom prst="rect">
            <a:avLst/>
          </a:prstGeom>
        </p:spPr>
      </p:pic>
      <p:pic>
        <p:nvPicPr>
          <p:cNvPr id="2050" name="Picture 2" descr="Резултат с изображение за „search icon“">
            <a:extLst>
              <a:ext uri="{FF2B5EF4-FFF2-40B4-BE49-F238E27FC236}">
                <a16:creationId xmlns:a16="http://schemas.microsoft.com/office/drawing/2014/main" id="{D8A34B7F-E6AC-4EDA-85AF-526F83DB3C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4731" y="4442013"/>
            <a:ext cx="1546412" cy="1546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C8337346-3EE4-45A0-88F0-D256C08CA315}"/>
              </a:ext>
            </a:extLst>
          </p:cNvPr>
          <p:cNvSpPr txBox="1">
            <a:spLocks/>
          </p:cNvSpPr>
          <p:nvPr/>
        </p:nvSpPr>
        <p:spPr>
          <a:xfrm>
            <a:off x="4508505" y="4950117"/>
            <a:ext cx="699989" cy="3256902"/>
          </a:xfrm>
          <a:prstGeom prst="rect">
            <a:avLst/>
          </a:prstGeom>
        </p:spPr>
        <p:txBody>
          <a:bodyPr vert="horz" lIns="108000" tIns="36000" rIns="108000" bIns="36000" rtlCol="0">
            <a:normAutofit/>
          </a:bodyPr>
          <a:lstStyle>
            <a:lvl1pPr marL="456915" indent="-456915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3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981" indent="-380762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31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048" indent="-304610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9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2267" indent="-304610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7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1485" indent="-304610" algn="l" defTabSz="1218438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0704" indent="-304610" algn="l" defTabSz="121843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59924" indent="-304610" algn="l" defTabSz="121843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69143" indent="-304610" algn="l" defTabSz="121843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78362" indent="-304610" algn="l" defTabSz="121843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dirty="0"/>
              <a:t>vs</a:t>
            </a:r>
            <a:endParaRPr lang="bg-BG" sz="3200" dirty="0"/>
          </a:p>
        </p:txBody>
      </p:sp>
      <p:pic>
        <p:nvPicPr>
          <p:cNvPr id="2054" name="Picture 6" descr="Резултат с изображение за „cart icon“">
            <a:extLst>
              <a:ext uri="{FF2B5EF4-FFF2-40B4-BE49-F238E27FC236}">
                <a16:creationId xmlns:a16="http://schemas.microsoft.com/office/drawing/2014/main" id="{78121C06-7EB9-42C1-8A60-B89D95E37F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2306" y="4554073"/>
            <a:ext cx="1434352" cy="1434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8086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E773F8-3733-4707-87D6-09AC3DFF22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SEO Audit</a:t>
            </a:r>
            <a:endParaRPr lang="bg-B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F04251-4046-44D1-A51F-1C6F07649F0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959072" y="983404"/>
            <a:ext cx="9228880" cy="1819280"/>
          </a:xfrm>
        </p:spPr>
        <p:txBody>
          <a:bodyPr/>
          <a:lstStyle/>
          <a:p>
            <a:r>
              <a:rPr lang="bg-BG" dirty="0"/>
              <a:t>Инструмент за одитиране: </a:t>
            </a:r>
            <a:r>
              <a:rPr lang="en-US" dirty="0"/>
              <a:t>Screaming Frog</a:t>
            </a:r>
          </a:p>
          <a:p>
            <a:r>
              <a:rPr lang="bg-BG" dirty="0"/>
              <a:t>Шаблон за одитиране: </a:t>
            </a:r>
            <a:r>
              <a:rPr lang="en-US" dirty="0">
                <a:hlinkClick r:id="rId2"/>
              </a:rPr>
              <a:t>Google Sheets</a:t>
            </a:r>
            <a:endParaRPr lang="bg-BG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9828E0-DECE-4EF6-8D10-E8E13F3C01EB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8C69913-504A-4DEA-8C56-7B5F25E1A4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6940" y="2420471"/>
            <a:ext cx="7733143" cy="293300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0C6D303-C8CF-4BAC-9261-BC4CE1D4D6D9}"/>
              </a:ext>
            </a:extLst>
          </p:cNvPr>
          <p:cNvSpPr/>
          <p:nvPr/>
        </p:nvSpPr>
        <p:spPr>
          <a:xfrm>
            <a:off x="1959071" y="5628288"/>
            <a:ext cx="892408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bg-BG" sz="2400" b="1" dirty="0"/>
              <a:t>Индексиране</a:t>
            </a:r>
            <a:r>
              <a:rPr lang="bg-BG" sz="2400" dirty="0"/>
              <a:t> – Дали сайта е достъпен за търсачките;</a:t>
            </a:r>
          </a:p>
          <a:p>
            <a:pPr lvl="1"/>
            <a:r>
              <a:rPr lang="en-US" sz="2400" b="1" dirty="0"/>
              <a:t>Canonical tag</a:t>
            </a:r>
            <a:r>
              <a:rPr lang="bg-BG" sz="2400" b="1" dirty="0"/>
              <a:t> </a:t>
            </a:r>
            <a:r>
              <a:rPr lang="bg-BG" sz="2400" dirty="0"/>
              <a:t>– Дали има проблеми с </a:t>
            </a:r>
            <a:r>
              <a:rPr lang="en-US" sz="2400" dirty="0"/>
              <a:t>canonical tag</a:t>
            </a:r>
            <a:r>
              <a:rPr lang="bg-BG" sz="2400" dirty="0"/>
              <a:t>-</a:t>
            </a:r>
            <a:r>
              <a:rPr lang="bg-BG" sz="2400" dirty="0" err="1"/>
              <a:t>овете</a:t>
            </a:r>
            <a:r>
              <a:rPr lang="bg-BG" sz="2400" dirty="0"/>
              <a:t>;</a:t>
            </a:r>
          </a:p>
          <a:p>
            <a:pPr lvl="1"/>
            <a:r>
              <a:rPr lang="en-US" sz="2400" b="1" dirty="0" err="1"/>
              <a:t>Hreflang</a:t>
            </a:r>
            <a:r>
              <a:rPr lang="en-US" sz="2400" b="1" dirty="0"/>
              <a:t> tag</a:t>
            </a:r>
            <a:r>
              <a:rPr lang="bg-BG" sz="2400" dirty="0"/>
              <a:t> – Дали има проблеми с </a:t>
            </a:r>
            <a:r>
              <a:rPr lang="en-US" sz="2400" dirty="0" err="1"/>
              <a:t>Hreflang</a:t>
            </a:r>
            <a:r>
              <a:rPr lang="en-US" sz="2400" dirty="0"/>
              <a:t> tag-</a:t>
            </a:r>
            <a:r>
              <a:rPr lang="bg-BG" sz="2400" dirty="0" err="1"/>
              <a:t>овете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64773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theme/theme1.xml><?xml version="1.0" encoding="utf-8"?>
<a:theme xmlns:a="http://schemas.openxmlformats.org/drawingml/2006/main" name="1_SoftUni3_1">
  <a:themeElements>
    <a:clrScheme name="Digital">
      <a:dk1>
        <a:srgbClr val="3F4D5A"/>
      </a:dk1>
      <a:lt1>
        <a:srgbClr val="44A9F8"/>
      </a:lt1>
      <a:dk2>
        <a:srgbClr val="FC4C50"/>
      </a:dk2>
      <a:lt2>
        <a:srgbClr val="FFFFFF"/>
      </a:lt2>
      <a:accent1>
        <a:srgbClr val="44A9F8"/>
      </a:accent1>
      <a:accent2>
        <a:srgbClr val="00B050"/>
      </a:accent2>
      <a:accent3>
        <a:srgbClr val="FFB332"/>
      </a:accent3>
      <a:accent4>
        <a:srgbClr val="7030A0"/>
      </a:accent4>
      <a:accent5>
        <a:srgbClr val="67748E"/>
      </a:accent5>
      <a:accent6>
        <a:srgbClr val="F4F5F7"/>
      </a:accent6>
      <a:hlink>
        <a:srgbClr val="F2AC44"/>
      </a:hlink>
      <a:folHlink>
        <a:srgbClr val="F6C781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dk2">
            <a:alpha val="80000"/>
          </a:schemeClr>
        </a:solidFill>
        <a:ln w="19050">
          <a:solidFill>
            <a:schemeClr val="tx1">
              <a:lumMod val="75000"/>
              <a:alpha val="80000"/>
            </a:schemeClr>
          </a:solidFill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800" b="1" dirty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defRPr>
        </a:defPPr>
      </a:lstStyle>
      <a:style>
        <a:lnRef idx="2">
          <a:schemeClr val="accent1">
            <a:shade val="50000"/>
          </a:schemeClr>
        </a:lnRef>
        <a:fillRef idx="1001">
          <a:schemeClr val="dk2"/>
        </a:fillRef>
        <a:effectRef idx="0">
          <a:schemeClr val="accent1"/>
        </a:effectRef>
        <a:fontRef idx="minor">
          <a:schemeClr val="lt1"/>
        </a:fontRef>
      </a:style>
    </a:spDef>
    <a:txDef>
      <a:spPr>
        <a:solidFill>
          <a:schemeClr val="accent6">
            <a:lumMod val="75000"/>
            <a:alpha val="15000"/>
          </a:schemeClr>
        </a:solidFill>
        <a:ln w="12700">
          <a:solidFill>
            <a:schemeClr val="tx1">
              <a:lumMod val="75000"/>
            </a:schemeClr>
          </a:solidFill>
        </a:ln>
      </a:spPr>
      <a:bodyPr vert="horz" wrap="square" lIns="144000" tIns="108000" rIns="144000" bIns="108000" rtlCol="0">
        <a:spAutoFit/>
      </a:bodyPr>
      <a:lstStyle>
        <a:defPPr algn="l" eaLnBrk="0" hangingPunct="0">
          <a:lnSpc>
            <a:spcPct val="110000"/>
          </a:lnSpc>
          <a:buClr>
            <a:schemeClr val="accent5">
              <a:lumMod val="40000"/>
              <a:lumOff val="60000"/>
            </a:schemeClr>
          </a:buClr>
          <a:buSzPct val="70000"/>
          <a:defRPr sz="24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SoftUni3_1" id="{D61FAD9B-6E74-4E03-BFE4-B363D484F1DA}" vid="{7089C1A3-635B-4B03-A017-DAF10A3A396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3668</TotalTime>
  <Words>1180</Words>
  <Application>Microsoft Office PowerPoint</Application>
  <PresentationFormat>Widescreen</PresentationFormat>
  <Paragraphs>199</Paragraphs>
  <Slides>39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4" baseType="lpstr">
      <vt:lpstr>Arial</vt:lpstr>
      <vt:lpstr>Calibri</vt:lpstr>
      <vt:lpstr>Lato</vt:lpstr>
      <vt:lpstr>Wingdings</vt:lpstr>
      <vt:lpstr>1_SoftUni3_1</vt:lpstr>
      <vt:lpstr>SEO оптимизация за онлайн магазини</vt:lpstr>
      <vt:lpstr>Кой съм аз и защо ви говоря за SEO?</vt:lpstr>
      <vt:lpstr>Знам какво е да си студент в СофтУни…</vt:lpstr>
      <vt:lpstr>Не само приказки, но и факти…</vt:lpstr>
      <vt:lpstr>PowerPoint Presentation</vt:lpstr>
      <vt:lpstr>Структура на семинара</vt:lpstr>
      <vt:lpstr>PowerPoint Presentation</vt:lpstr>
      <vt:lpstr>Keyword research</vt:lpstr>
      <vt:lpstr>SEO Audit</vt:lpstr>
      <vt:lpstr>Content Strategy</vt:lpstr>
      <vt:lpstr>Примерен клъстър – Pillar + Supporting съдържание</vt:lpstr>
      <vt:lpstr>PowerPoint Presentation</vt:lpstr>
      <vt:lpstr>Keyword Mapping + Архитектура</vt:lpstr>
      <vt:lpstr>Keyword Mapping vs Реални резултати</vt:lpstr>
      <vt:lpstr>PowerPoint Presentation</vt:lpstr>
      <vt:lpstr>Наситеност на ключови думи</vt:lpstr>
      <vt:lpstr>H1-H6 структура на текст</vt:lpstr>
      <vt:lpstr>Оптимизация на метаданни</vt:lpstr>
      <vt:lpstr>Оптимизация на метаданни</vt:lpstr>
      <vt:lpstr>Вътрешни и външни връзки</vt:lpstr>
      <vt:lpstr>Вътрешни и външни връзки</vt:lpstr>
      <vt:lpstr>Вътрешни и външни връзки</vt:lpstr>
      <vt:lpstr>Оптимизация на снимки</vt:lpstr>
      <vt:lpstr>PowerPoint Presentation</vt:lpstr>
      <vt:lpstr>Предложения за URL архитектура</vt:lpstr>
      <vt:lpstr>Сравнение на URL архитектурите</vt:lpstr>
      <vt:lpstr>Забързване на уебсайт</vt:lpstr>
      <vt:lpstr>Имплементация на структурирани данни</vt:lpstr>
      <vt:lpstr>Изграждане на вътрешни връзки</vt:lpstr>
      <vt:lpstr>Изграждане на вътрешни връзки</vt:lpstr>
      <vt:lpstr>PowerPoint Presentation</vt:lpstr>
      <vt:lpstr>Не всички връзки са създадени равни…</vt:lpstr>
      <vt:lpstr>Задължителни връзки</vt:lpstr>
      <vt:lpstr>Поглед към сивите практики</vt:lpstr>
      <vt:lpstr>Връзки от edu и gov сайтове</vt:lpstr>
      <vt:lpstr>Задание за първи стъпки към x2 оборот</vt:lpstr>
      <vt:lpstr>PowerPoint Presentation</vt:lpstr>
      <vt:lpstr>Време за въпроси и отговори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SoftUni Presentation</dc:title>
  <dc:creator>Software University Foundation</dc:creator>
  <cp:keywords>Software University, SoftUni, programming, coding, software development, education, training, course</cp:keywords>
  <cp:lastModifiedBy>Виктор Иванов</cp:lastModifiedBy>
  <cp:revision>150</cp:revision>
  <dcterms:created xsi:type="dcterms:W3CDTF">2018-05-23T13:08:44Z</dcterms:created>
  <dcterms:modified xsi:type="dcterms:W3CDTF">2020-02-28T16:30:31Z</dcterms:modified>
  <cp:category>computer programming, programming</cp:category>
</cp:coreProperties>
</file>